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odoni FLF" charset="1" panose="02000606090000020003"/>
      <p:regular r:id="rId10"/>
    </p:embeddedFont>
    <p:embeddedFont>
      <p:font typeface="Bodoni FLF Bold" charset="1" panose="02000803080000020003"/>
      <p:regular r:id="rId11"/>
    </p:embeddedFont>
    <p:embeddedFont>
      <p:font typeface="Bodoni FLF Italics" charset="1" panose="02000603090000090003"/>
      <p:regular r:id="rId12"/>
    </p:embeddedFont>
    <p:embeddedFont>
      <p:font typeface="Bodoni FLF Bold Italics" charset="1" panose="02000803090000090003"/>
      <p:regular r:id="rId13"/>
    </p:embeddedFont>
    <p:embeddedFont>
      <p:font typeface="Alice" charset="1" panose="00000500000000000000"/>
      <p:regular r:id="rId14"/>
    </p:embeddedFont>
    <p:embeddedFont>
      <p:font typeface="Alice Bold" charset="1" panose="00000500000000000000"/>
      <p:regular r:id="rId15"/>
    </p:embeddedFont>
    <p:embeddedFont>
      <p:font typeface="Alice Italics" charset="1" panose="00000500000000000000"/>
      <p:regular r:id="rId16"/>
    </p:embeddedFont>
    <p:embeddedFont>
      <p:font typeface="Alice Bold Italics" charset="1" panose="000005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4EADB"/>
        </a:solidFill>
      </p:bgPr>
    </p:bg>
    <p:spTree>
      <p:nvGrpSpPr>
        <p:cNvPr id="1" name=""/>
        <p:cNvGrpSpPr/>
        <p:nvPr/>
      </p:nvGrpSpPr>
      <p:grpSpPr>
        <a:xfrm>
          <a:off x="0" y="0"/>
          <a:ext cx="0" cy="0"/>
          <a:chOff x="0" y="0"/>
          <a:chExt cx="0" cy="0"/>
        </a:xfrm>
      </p:grpSpPr>
      <p:grpSp>
        <p:nvGrpSpPr>
          <p:cNvPr name="Group 2" id="2"/>
          <p:cNvGrpSpPr/>
          <p:nvPr/>
        </p:nvGrpSpPr>
        <p:grpSpPr>
          <a:xfrm rot="0">
            <a:off x="-2274737" y="-2383592"/>
            <a:ext cx="4767184" cy="476718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709136" y="345242"/>
            <a:ext cx="14550164" cy="1857375"/>
          </a:xfrm>
          <a:prstGeom prst="rect">
            <a:avLst/>
          </a:prstGeom>
        </p:spPr>
        <p:txBody>
          <a:bodyPr anchor="t" rtlCol="false" tIns="0" lIns="0" bIns="0" rIns="0">
            <a:spAutoFit/>
          </a:bodyPr>
          <a:lstStyle/>
          <a:p>
            <a:pPr algn="ctr">
              <a:lnSpc>
                <a:spcPts val="7320"/>
              </a:lnSpc>
            </a:pPr>
            <a:r>
              <a:rPr lang="en-US" sz="6100">
                <a:solidFill>
                  <a:srgbClr val="271905"/>
                </a:solidFill>
                <a:latin typeface="Alice Bold"/>
              </a:rPr>
              <a:t>GENFORGE - TOOLS FOR MODERNIZING THE WORKSPACE</a:t>
            </a:r>
          </a:p>
        </p:txBody>
      </p:sp>
      <p:sp>
        <p:nvSpPr>
          <p:cNvPr name="TextBox 6" id="6"/>
          <p:cNvSpPr txBox="true"/>
          <p:nvPr/>
        </p:nvSpPr>
        <p:spPr>
          <a:xfrm rot="0">
            <a:off x="400652" y="3990663"/>
            <a:ext cx="5632490" cy="790575"/>
          </a:xfrm>
          <a:prstGeom prst="rect">
            <a:avLst/>
          </a:prstGeom>
        </p:spPr>
        <p:txBody>
          <a:bodyPr anchor="t" rtlCol="false" tIns="0" lIns="0" bIns="0" rIns="0">
            <a:spAutoFit/>
          </a:bodyPr>
          <a:lstStyle/>
          <a:p>
            <a:pPr algn="ctr" marL="0" indent="0" lvl="0">
              <a:lnSpc>
                <a:spcPts val="6120"/>
              </a:lnSpc>
              <a:spcBef>
                <a:spcPct val="0"/>
              </a:spcBef>
            </a:pPr>
            <a:r>
              <a:rPr lang="en-US" sz="5100" strike="noStrike" u="none">
                <a:solidFill>
                  <a:srgbClr val="271905"/>
                </a:solidFill>
                <a:latin typeface="Alice Bold"/>
              </a:rPr>
              <a:t>GROUP MEMBERS:</a:t>
            </a:r>
          </a:p>
        </p:txBody>
      </p:sp>
      <p:sp>
        <p:nvSpPr>
          <p:cNvPr name="TextBox 7" id="7"/>
          <p:cNvSpPr txBox="true"/>
          <p:nvPr/>
        </p:nvSpPr>
        <p:spPr>
          <a:xfrm rot="0">
            <a:off x="731274" y="4905375"/>
            <a:ext cx="3522345" cy="4170426"/>
          </a:xfrm>
          <a:prstGeom prst="rect">
            <a:avLst/>
          </a:prstGeom>
        </p:spPr>
        <p:txBody>
          <a:bodyPr anchor="t" rtlCol="false" tIns="0" lIns="0" bIns="0" rIns="0">
            <a:spAutoFit/>
          </a:bodyPr>
          <a:lstStyle/>
          <a:p>
            <a:pPr>
              <a:lnSpc>
                <a:spcPts val="6732"/>
              </a:lnSpc>
            </a:pPr>
            <a:r>
              <a:rPr lang="en-US" sz="3600">
                <a:solidFill>
                  <a:srgbClr val="271905"/>
                </a:solidFill>
                <a:latin typeface="Alice"/>
              </a:rPr>
              <a:t>Harsh Singh (L)</a:t>
            </a:r>
          </a:p>
          <a:p>
            <a:pPr>
              <a:lnSpc>
                <a:spcPts val="6732"/>
              </a:lnSpc>
            </a:pPr>
            <a:r>
              <a:rPr lang="en-US" sz="3600">
                <a:solidFill>
                  <a:srgbClr val="271905"/>
                </a:solidFill>
                <a:latin typeface="Alice"/>
              </a:rPr>
              <a:t>Aman Singh</a:t>
            </a:r>
          </a:p>
          <a:p>
            <a:pPr>
              <a:lnSpc>
                <a:spcPts val="6732"/>
              </a:lnSpc>
            </a:pPr>
            <a:r>
              <a:rPr lang="en-US" sz="3600">
                <a:solidFill>
                  <a:srgbClr val="271905"/>
                </a:solidFill>
                <a:latin typeface="Alice"/>
              </a:rPr>
              <a:t>Sejal Pandey</a:t>
            </a:r>
          </a:p>
          <a:p>
            <a:pPr>
              <a:lnSpc>
                <a:spcPts val="6732"/>
              </a:lnSpc>
            </a:pPr>
            <a:r>
              <a:rPr lang="en-US" sz="3600">
                <a:solidFill>
                  <a:srgbClr val="271905"/>
                </a:solidFill>
                <a:latin typeface="Alice"/>
              </a:rPr>
              <a:t>Samiksha Mishra</a:t>
            </a:r>
          </a:p>
          <a:p>
            <a:pPr marL="0" indent="0" lvl="0">
              <a:lnSpc>
                <a:spcPts val="6732"/>
              </a:lnSpc>
            </a:pPr>
            <a:r>
              <a:rPr lang="en-US" sz="3600">
                <a:solidFill>
                  <a:srgbClr val="271905"/>
                </a:solidFill>
                <a:latin typeface="Alice"/>
              </a:rPr>
              <a:t>Shreya Yadav</a:t>
            </a:r>
          </a:p>
        </p:txBody>
      </p:sp>
      <p:sp>
        <p:nvSpPr>
          <p:cNvPr name="TextBox 8" id="8"/>
          <p:cNvSpPr txBox="true"/>
          <p:nvPr/>
        </p:nvSpPr>
        <p:spPr>
          <a:xfrm rot="0">
            <a:off x="10986615" y="3990663"/>
            <a:ext cx="5632490" cy="790575"/>
          </a:xfrm>
          <a:prstGeom prst="rect">
            <a:avLst/>
          </a:prstGeom>
        </p:spPr>
        <p:txBody>
          <a:bodyPr anchor="t" rtlCol="false" tIns="0" lIns="0" bIns="0" rIns="0">
            <a:spAutoFit/>
          </a:bodyPr>
          <a:lstStyle/>
          <a:p>
            <a:pPr algn="ctr" marL="0" indent="0" lvl="0">
              <a:lnSpc>
                <a:spcPts val="6120"/>
              </a:lnSpc>
              <a:spcBef>
                <a:spcPct val="0"/>
              </a:spcBef>
            </a:pPr>
            <a:r>
              <a:rPr lang="en-US" sz="5100">
                <a:solidFill>
                  <a:srgbClr val="271905"/>
                </a:solidFill>
                <a:latin typeface="Alice Bold"/>
              </a:rPr>
              <a:t>SUPERVISOR</a:t>
            </a:r>
          </a:p>
        </p:txBody>
      </p:sp>
      <p:sp>
        <p:nvSpPr>
          <p:cNvPr name="TextBox 9" id="9"/>
          <p:cNvSpPr txBox="true"/>
          <p:nvPr/>
        </p:nvSpPr>
        <p:spPr>
          <a:xfrm rot="0">
            <a:off x="12375003" y="5247963"/>
            <a:ext cx="2855714" cy="779526"/>
          </a:xfrm>
          <a:prstGeom prst="rect">
            <a:avLst/>
          </a:prstGeom>
        </p:spPr>
        <p:txBody>
          <a:bodyPr anchor="t" rtlCol="false" tIns="0" lIns="0" bIns="0" rIns="0">
            <a:spAutoFit/>
          </a:bodyPr>
          <a:lstStyle/>
          <a:p>
            <a:pPr algn="l" marL="0" indent="0" lvl="0">
              <a:lnSpc>
                <a:spcPts val="6732"/>
              </a:lnSpc>
              <a:spcBef>
                <a:spcPct val="0"/>
              </a:spcBef>
            </a:pPr>
            <a:r>
              <a:rPr lang="en-US" sz="3600">
                <a:solidFill>
                  <a:srgbClr val="271905"/>
                </a:solidFill>
                <a:latin typeface="Alice"/>
              </a:rPr>
              <a:t>Er. Alka Singh</a:t>
            </a:r>
          </a:p>
        </p:txBody>
      </p:sp>
      <p:grpSp>
        <p:nvGrpSpPr>
          <p:cNvPr name="Group 10" id="10"/>
          <p:cNvGrpSpPr/>
          <p:nvPr/>
        </p:nvGrpSpPr>
        <p:grpSpPr>
          <a:xfrm rot="0">
            <a:off x="15939986" y="7990073"/>
            <a:ext cx="3521040" cy="352104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AutoShape 13" id="13"/>
          <p:cNvSpPr/>
          <p:nvPr/>
        </p:nvSpPr>
        <p:spPr>
          <a:xfrm>
            <a:off x="-842790" y="9277350"/>
            <a:ext cx="7301385" cy="0"/>
          </a:xfrm>
          <a:prstGeom prst="line">
            <a:avLst/>
          </a:prstGeom>
          <a:ln cap="flat" w="38100">
            <a:solidFill>
              <a:srgbClr val="967D55"/>
            </a:solidFill>
            <a:prstDash val="solid"/>
            <a:headEnd type="none" len="sm" w="sm"/>
            <a:tailEnd type="none" len="sm" w="sm"/>
          </a:ln>
        </p:spPr>
      </p:sp>
      <p:sp>
        <p:nvSpPr>
          <p:cNvPr name="TextBox 14" id="14"/>
          <p:cNvSpPr txBox="true"/>
          <p:nvPr/>
        </p:nvSpPr>
        <p:spPr>
          <a:xfrm rot="0">
            <a:off x="7580018" y="2145467"/>
            <a:ext cx="4456867" cy="779526"/>
          </a:xfrm>
          <a:prstGeom prst="rect">
            <a:avLst/>
          </a:prstGeom>
        </p:spPr>
        <p:txBody>
          <a:bodyPr anchor="t" rtlCol="false" tIns="0" lIns="0" bIns="0" rIns="0">
            <a:spAutoFit/>
          </a:bodyPr>
          <a:lstStyle/>
          <a:p>
            <a:pPr algn="l" marL="0" indent="0" lvl="0">
              <a:lnSpc>
                <a:spcPts val="6732"/>
              </a:lnSpc>
              <a:spcBef>
                <a:spcPct val="0"/>
              </a:spcBef>
            </a:pPr>
            <a:r>
              <a:rPr lang="en-US" sz="3600">
                <a:solidFill>
                  <a:srgbClr val="271905"/>
                </a:solidFill>
                <a:latin typeface="Alice"/>
              </a:rPr>
              <a:t>Presented By Group F</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67D55"/>
        </a:solidFill>
      </p:bgPr>
    </p:bg>
    <p:spTree>
      <p:nvGrpSpPr>
        <p:cNvPr id="1" name=""/>
        <p:cNvGrpSpPr/>
        <p:nvPr/>
      </p:nvGrpSpPr>
      <p:grpSpPr>
        <a:xfrm>
          <a:off x="0" y="0"/>
          <a:ext cx="0" cy="0"/>
          <a:chOff x="0" y="0"/>
          <a:chExt cx="0" cy="0"/>
        </a:xfrm>
      </p:grpSpPr>
      <p:grpSp>
        <p:nvGrpSpPr>
          <p:cNvPr name="Group 2" id="2"/>
          <p:cNvGrpSpPr/>
          <p:nvPr/>
        </p:nvGrpSpPr>
        <p:grpSpPr>
          <a:xfrm rot="0">
            <a:off x="16593978" y="658048"/>
            <a:ext cx="2046866" cy="204686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ADB"/>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492340" y="4219596"/>
            <a:ext cx="3521040" cy="35210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9780663" y="9755822"/>
            <a:ext cx="8507337" cy="0"/>
          </a:xfrm>
          <a:prstGeom prst="line">
            <a:avLst/>
          </a:prstGeom>
          <a:ln cap="flat" w="38100">
            <a:solidFill>
              <a:srgbClr val="F4EADB"/>
            </a:solidFill>
            <a:prstDash val="solid"/>
            <a:headEnd type="none" len="sm" w="sm"/>
            <a:tailEnd type="none" len="sm" w="sm"/>
          </a:ln>
        </p:spPr>
      </p:sp>
      <p:sp>
        <p:nvSpPr>
          <p:cNvPr name="AutoShape 9" id="9"/>
          <p:cNvSpPr/>
          <p:nvPr/>
        </p:nvSpPr>
        <p:spPr>
          <a:xfrm>
            <a:off x="0" y="9774872"/>
            <a:ext cx="8507337" cy="0"/>
          </a:xfrm>
          <a:prstGeom prst="line">
            <a:avLst/>
          </a:prstGeom>
          <a:ln cap="flat" w="38100">
            <a:solidFill>
              <a:srgbClr val="F4EADB"/>
            </a:solidFill>
            <a:prstDash val="solid"/>
            <a:headEnd type="none" len="sm" w="sm"/>
            <a:tailEnd type="none" len="sm" w="sm"/>
          </a:ln>
        </p:spPr>
      </p:sp>
      <p:sp>
        <p:nvSpPr>
          <p:cNvPr name="Freeform 10" id="10"/>
          <p:cNvSpPr/>
          <p:nvPr/>
        </p:nvSpPr>
        <p:spPr>
          <a:xfrm flipH="false" flipV="false" rot="0">
            <a:off x="7730766" y="4829375"/>
            <a:ext cx="10187119" cy="4619425"/>
          </a:xfrm>
          <a:custGeom>
            <a:avLst/>
            <a:gdLst/>
            <a:ahLst/>
            <a:cxnLst/>
            <a:rect r="r" b="b" t="t" l="l"/>
            <a:pathLst>
              <a:path h="4619425" w="10187119">
                <a:moveTo>
                  <a:pt x="0" y="0"/>
                </a:moveTo>
                <a:lnTo>
                  <a:pt x="10187120" y="0"/>
                </a:lnTo>
                <a:lnTo>
                  <a:pt x="10187120" y="4619425"/>
                </a:lnTo>
                <a:lnTo>
                  <a:pt x="0" y="4619425"/>
                </a:lnTo>
                <a:lnTo>
                  <a:pt x="0" y="0"/>
                </a:lnTo>
                <a:close/>
              </a:path>
            </a:pathLst>
          </a:custGeom>
          <a:blipFill>
            <a:blip r:embed="rId2"/>
            <a:stretch>
              <a:fillRect l="0" t="0" r="0" b="0"/>
            </a:stretch>
          </a:blipFill>
        </p:spPr>
      </p:sp>
      <p:sp>
        <p:nvSpPr>
          <p:cNvPr name="Freeform 11" id="11"/>
          <p:cNvSpPr/>
          <p:nvPr/>
        </p:nvSpPr>
        <p:spPr>
          <a:xfrm flipH="false" flipV="false" rot="0">
            <a:off x="1218280" y="101871"/>
            <a:ext cx="9233871" cy="4632254"/>
          </a:xfrm>
          <a:custGeom>
            <a:avLst/>
            <a:gdLst/>
            <a:ahLst/>
            <a:cxnLst/>
            <a:rect r="r" b="b" t="t" l="l"/>
            <a:pathLst>
              <a:path h="4632254" w="9233871">
                <a:moveTo>
                  <a:pt x="0" y="0"/>
                </a:moveTo>
                <a:lnTo>
                  <a:pt x="9233872" y="0"/>
                </a:lnTo>
                <a:lnTo>
                  <a:pt x="9233872" y="4632254"/>
                </a:lnTo>
                <a:lnTo>
                  <a:pt x="0" y="4632254"/>
                </a:lnTo>
                <a:lnTo>
                  <a:pt x="0" y="0"/>
                </a:lnTo>
                <a:close/>
              </a:path>
            </a:pathLst>
          </a:custGeom>
          <a:blipFill>
            <a:blip r:embed="rId3"/>
            <a:stretch>
              <a:fillRect l="0" t="0" r="0" b="0"/>
            </a:stretch>
          </a:blipFill>
        </p:spPr>
      </p:sp>
      <p:sp>
        <p:nvSpPr>
          <p:cNvPr name="TextBox 12" id="12"/>
          <p:cNvSpPr txBox="true"/>
          <p:nvPr/>
        </p:nvSpPr>
        <p:spPr>
          <a:xfrm rot="0">
            <a:off x="5835216" y="9591675"/>
            <a:ext cx="6617568" cy="375920"/>
          </a:xfrm>
          <a:prstGeom prst="rect">
            <a:avLst/>
          </a:prstGeom>
        </p:spPr>
        <p:txBody>
          <a:bodyPr anchor="t" rtlCol="false" tIns="0" lIns="0" bIns="0" rIns="0">
            <a:spAutoFit/>
          </a:bodyPr>
          <a:lstStyle/>
          <a:p>
            <a:pPr algn="ctr">
              <a:lnSpc>
                <a:spcPts val="2799"/>
              </a:lnSpc>
            </a:pPr>
            <a:r>
              <a:rPr lang="en-US" sz="2799">
                <a:solidFill>
                  <a:srgbClr val="F4EADB"/>
                </a:solidFill>
                <a:latin typeface="Alice"/>
              </a:rPr>
              <a:t>10</a:t>
            </a:r>
          </a:p>
        </p:txBody>
      </p:sp>
      <p:sp>
        <p:nvSpPr>
          <p:cNvPr name="AutoShape 13" id="13"/>
          <p:cNvSpPr/>
          <p:nvPr/>
        </p:nvSpPr>
        <p:spPr>
          <a:xfrm>
            <a:off x="5211179" y="7135436"/>
            <a:ext cx="2312391" cy="0"/>
          </a:xfrm>
          <a:prstGeom prst="line">
            <a:avLst/>
          </a:prstGeom>
          <a:ln cap="flat" w="161925">
            <a:solidFill>
              <a:srgbClr val="F4EADB"/>
            </a:solidFill>
            <a:prstDash val="solid"/>
            <a:headEnd type="none" len="sm" w="sm"/>
            <a:tailEnd type="arrow" len="sm" w="med"/>
          </a:ln>
        </p:spPr>
      </p:sp>
      <p:sp>
        <p:nvSpPr>
          <p:cNvPr name="AutoShape 14" id="14"/>
          <p:cNvSpPr/>
          <p:nvPr/>
        </p:nvSpPr>
        <p:spPr>
          <a:xfrm flipH="true">
            <a:off x="10948268" y="2417998"/>
            <a:ext cx="2312391" cy="0"/>
          </a:xfrm>
          <a:prstGeom prst="line">
            <a:avLst/>
          </a:prstGeom>
          <a:ln cap="flat" w="161925">
            <a:solidFill>
              <a:srgbClr val="F4EADB"/>
            </a:solidFill>
            <a:prstDash val="solid"/>
            <a:headEnd type="none" len="sm" w="sm"/>
            <a:tailEnd type="arrow" len="sm" w="med"/>
          </a:ln>
        </p:spPr>
      </p:sp>
      <p:sp>
        <p:nvSpPr>
          <p:cNvPr name="TextBox 15" id="15"/>
          <p:cNvSpPr txBox="true"/>
          <p:nvPr/>
        </p:nvSpPr>
        <p:spPr>
          <a:xfrm rot="0">
            <a:off x="13489118" y="2103673"/>
            <a:ext cx="2211943" cy="619125"/>
          </a:xfrm>
          <a:prstGeom prst="rect">
            <a:avLst/>
          </a:prstGeom>
        </p:spPr>
        <p:txBody>
          <a:bodyPr anchor="t" rtlCol="false" tIns="0" lIns="0" bIns="0" rIns="0">
            <a:spAutoFit/>
          </a:bodyPr>
          <a:lstStyle/>
          <a:p>
            <a:pPr algn="ctr" marL="0" indent="0" lvl="0">
              <a:lnSpc>
                <a:spcPts val="4800"/>
              </a:lnSpc>
              <a:spcBef>
                <a:spcPct val="0"/>
              </a:spcBef>
            </a:pPr>
            <a:r>
              <a:rPr lang="en-US" sz="4000">
                <a:solidFill>
                  <a:srgbClr val="EBD9BD"/>
                </a:solidFill>
                <a:latin typeface="Alice Bold"/>
              </a:rPr>
              <a:t>MODERN</a:t>
            </a:r>
          </a:p>
        </p:txBody>
      </p:sp>
      <p:sp>
        <p:nvSpPr>
          <p:cNvPr name="TextBox 16" id="16"/>
          <p:cNvSpPr txBox="true"/>
          <p:nvPr/>
        </p:nvSpPr>
        <p:spPr>
          <a:xfrm rot="0">
            <a:off x="751977" y="6821111"/>
            <a:ext cx="4714637" cy="619125"/>
          </a:xfrm>
          <a:prstGeom prst="rect">
            <a:avLst/>
          </a:prstGeom>
        </p:spPr>
        <p:txBody>
          <a:bodyPr anchor="t" rtlCol="false" tIns="0" lIns="0" bIns="0" rIns="0">
            <a:spAutoFit/>
          </a:bodyPr>
          <a:lstStyle/>
          <a:p>
            <a:pPr algn="ctr" marL="0" indent="0" lvl="0">
              <a:lnSpc>
                <a:spcPts val="4800"/>
              </a:lnSpc>
              <a:spcBef>
                <a:spcPct val="0"/>
              </a:spcBef>
            </a:pPr>
            <a:r>
              <a:rPr lang="en-US" sz="4000">
                <a:solidFill>
                  <a:srgbClr val="EBD9BD"/>
                </a:solidFill>
                <a:latin typeface="Alice Bold"/>
              </a:rPr>
              <a:t>PROFESSIONAL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EADB"/>
        </a:solidFill>
      </p:bgPr>
    </p:bg>
    <p:spTree>
      <p:nvGrpSpPr>
        <p:cNvPr id="1" name=""/>
        <p:cNvGrpSpPr/>
        <p:nvPr/>
      </p:nvGrpSpPr>
      <p:grpSpPr>
        <a:xfrm>
          <a:off x="0" y="0"/>
          <a:ext cx="0" cy="0"/>
          <a:chOff x="0" y="0"/>
          <a:chExt cx="0" cy="0"/>
        </a:xfrm>
      </p:grpSpPr>
      <p:grpSp>
        <p:nvGrpSpPr>
          <p:cNvPr name="Group 2" id="2"/>
          <p:cNvGrpSpPr/>
          <p:nvPr/>
        </p:nvGrpSpPr>
        <p:grpSpPr>
          <a:xfrm rot="0">
            <a:off x="789502" y="-2038670"/>
            <a:ext cx="3067370" cy="306737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127685" y="9258300"/>
            <a:ext cx="4249100" cy="4249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0" y="9489122"/>
            <a:ext cx="8507337" cy="0"/>
          </a:xfrm>
          <a:prstGeom prst="line">
            <a:avLst/>
          </a:prstGeom>
          <a:ln cap="flat" w="38100">
            <a:solidFill>
              <a:srgbClr val="967D55"/>
            </a:solidFill>
            <a:prstDash val="solid"/>
            <a:headEnd type="none" len="sm" w="sm"/>
            <a:tailEnd type="none" len="sm" w="sm"/>
          </a:ln>
        </p:spPr>
      </p:sp>
      <p:sp>
        <p:nvSpPr>
          <p:cNvPr name="Freeform 9" id="9"/>
          <p:cNvSpPr/>
          <p:nvPr/>
        </p:nvSpPr>
        <p:spPr>
          <a:xfrm flipH="false" flipV="false" rot="0">
            <a:off x="3486260" y="5441519"/>
            <a:ext cx="4697912" cy="3768886"/>
          </a:xfrm>
          <a:custGeom>
            <a:avLst/>
            <a:gdLst/>
            <a:ahLst/>
            <a:cxnLst/>
            <a:rect r="r" b="b" t="t" l="l"/>
            <a:pathLst>
              <a:path h="3768886" w="4697912">
                <a:moveTo>
                  <a:pt x="0" y="0"/>
                </a:moveTo>
                <a:lnTo>
                  <a:pt x="4697912" y="0"/>
                </a:lnTo>
                <a:lnTo>
                  <a:pt x="4697912" y="3768887"/>
                </a:lnTo>
                <a:lnTo>
                  <a:pt x="0" y="3768887"/>
                </a:lnTo>
                <a:lnTo>
                  <a:pt x="0" y="0"/>
                </a:lnTo>
                <a:close/>
              </a:path>
            </a:pathLst>
          </a:custGeom>
          <a:blipFill>
            <a:blip r:embed="rId2"/>
            <a:stretch>
              <a:fillRect l="0" t="0" r="0" b="0"/>
            </a:stretch>
          </a:blipFill>
        </p:spPr>
      </p:sp>
      <p:sp>
        <p:nvSpPr>
          <p:cNvPr name="Freeform 10" id="10"/>
          <p:cNvSpPr/>
          <p:nvPr/>
        </p:nvSpPr>
        <p:spPr>
          <a:xfrm flipH="false" flipV="false" rot="0">
            <a:off x="9406491" y="5500245"/>
            <a:ext cx="5442388" cy="3710161"/>
          </a:xfrm>
          <a:custGeom>
            <a:avLst/>
            <a:gdLst/>
            <a:ahLst/>
            <a:cxnLst/>
            <a:rect r="r" b="b" t="t" l="l"/>
            <a:pathLst>
              <a:path h="3710161" w="5442388">
                <a:moveTo>
                  <a:pt x="0" y="0"/>
                </a:moveTo>
                <a:lnTo>
                  <a:pt x="5442388" y="0"/>
                </a:lnTo>
                <a:lnTo>
                  <a:pt x="5442388" y="3710161"/>
                </a:lnTo>
                <a:lnTo>
                  <a:pt x="0" y="3710161"/>
                </a:lnTo>
                <a:lnTo>
                  <a:pt x="0" y="0"/>
                </a:lnTo>
                <a:close/>
              </a:path>
            </a:pathLst>
          </a:custGeom>
          <a:blipFill>
            <a:blip r:embed="rId3"/>
            <a:stretch>
              <a:fillRect l="0" t="0" r="0" b="0"/>
            </a:stretch>
          </a:blipFill>
        </p:spPr>
      </p:sp>
      <p:sp>
        <p:nvSpPr>
          <p:cNvPr name="TextBox 11" id="11"/>
          <p:cNvSpPr txBox="true"/>
          <p:nvPr/>
        </p:nvSpPr>
        <p:spPr>
          <a:xfrm rot="0">
            <a:off x="5835216" y="9305925"/>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rPr>
              <a:t>11</a:t>
            </a:r>
          </a:p>
        </p:txBody>
      </p:sp>
      <p:sp>
        <p:nvSpPr>
          <p:cNvPr name="TextBox 12" id="12"/>
          <p:cNvSpPr txBox="true"/>
          <p:nvPr/>
        </p:nvSpPr>
        <p:spPr>
          <a:xfrm rot="0">
            <a:off x="5283290" y="545948"/>
            <a:ext cx="8683303" cy="1381125"/>
          </a:xfrm>
          <a:prstGeom prst="rect">
            <a:avLst/>
          </a:prstGeom>
        </p:spPr>
        <p:txBody>
          <a:bodyPr anchor="t" rtlCol="false" tIns="0" lIns="0" bIns="0" rIns="0">
            <a:spAutoFit/>
          </a:bodyPr>
          <a:lstStyle/>
          <a:p>
            <a:pPr algn="ctr" marL="0" indent="0" lvl="0">
              <a:lnSpc>
                <a:spcPts val="10800"/>
              </a:lnSpc>
              <a:spcBef>
                <a:spcPct val="0"/>
              </a:spcBef>
            </a:pPr>
            <a:r>
              <a:rPr lang="en-US" sz="9000">
                <a:solidFill>
                  <a:srgbClr val="271905"/>
                </a:solidFill>
                <a:latin typeface="Alice Bold"/>
              </a:rPr>
              <a:t>FUTURE WORK</a:t>
            </a:r>
          </a:p>
        </p:txBody>
      </p:sp>
      <p:sp>
        <p:nvSpPr>
          <p:cNvPr name="TextBox 13" id="13"/>
          <p:cNvSpPr txBox="true"/>
          <p:nvPr/>
        </p:nvSpPr>
        <p:spPr>
          <a:xfrm rot="0">
            <a:off x="697142" y="2219326"/>
            <a:ext cx="16562158" cy="2924174"/>
          </a:xfrm>
          <a:prstGeom prst="rect">
            <a:avLst/>
          </a:prstGeom>
        </p:spPr>
        <p:txBody>
          <a:bodyPr anchor="t" rtlCol="false" tIns="0" lIns="0" bIns="0" rIns="0">
            <a:spAutoFit/>
          </a:bodyPr>
          <a:lstStyle/>
          <a:p>
            <a:pPr algn="just" marL="647703" indent="-323852" lvl="1">
              <a:lnSpc>
                <a:spcPts val="4650"/>
              </a:lnSpc>
              <a:buFont typeface="Arial"/>
              <a:buChar char="•"/>
            </a:pPr>
            <a:r>
              <a:rPr lang="en-US" sz="3000">
                <a:solidFill>
                  <a:srgbClr val="271905"/>
                </a:solidFill>
                <a:latin typeface="Alice"/>
              </a:rPr>
              <a:t>Right now, GenForge helps you design bedrooms in a modern and professional way. But, in the future, we're planning to add more cool features. You'll be able to design living spaces, bathrooms, offices, and dining rooms in vintage and minimalist styles. We want to give you more options to make every part of your home uniquely yours. Stay tuned for these exciting updates as GenForge grows.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EADB"/>
        </a:solidFill>
      </p:bgPr>
    </p:bg>
    <p:spTree>
      <p:nvGrpSpPr>
        <p:cNvPr id="1" name=""/>
        <p:cNvGrpSpPr/>
        <p:nvPr/>
      </p:nvGrpSpPr>
      <p:grpSpPr>
        <a:xfrm>
          <a:off x="0" y="0"/>
          <a:ext cx="0" cy="0"/>
          <a:chOff x="0" y="0"/>
          <a:chExt cx="0" cy="0"/>
        </a:xfrm>
      </p:grpSpPr>
      <p:sp>
        <p:nvSpPr>
          <p:cNvPr name="TextBox 2" id="2"/>
          <p:cNvSpPr txBox="true"/>
          <p:nvPr/>
        </p:nvSpPr>
        <p:spPr>
          <a:xfrm rot="0">
            <a:off x="5835216" y="9094153"/>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rPr>
              <a:t>12</a:t>
            </a:r>
          </a:p>
        </p:txBody>
      </p:sp>
      <p:sp>
        <p:nvSpPr>
          <p:cNvPr name="AutoShape 3" id="3"/>
          <p:cNvSpPr/>
          <p:nvPr/>
        </p:nvSpPr>
        <p:spPr>
          <a:xfrm rot="0">
            <a:off x="9780663" y="9258300"/>
            <a:ext cx="8507337" cy="0"/>
          </a:xfrm>
          <a:prstGeom prst="line">
            <a:avLst/>
          </a:prstGeom>
          <a:ln cap="flat" w="38100">
            <a:solidFill>
              <a:srgbClr val="967D55"/>
            </a:solidFill>
            <a:prstDash val="solid"/>
            <a:headEnd type="none" len="sm" w="sm"/>
            <a:tailEnd type="none" len="sm" w="sm"/>
          </a:ln>
        </p:spPr>
      </p:sp>
      <p:sp>
        <p:nvSpPr>
          <p:cNvPr name="AutoShape 4" id="4"/>
          <p:cNvSpPr/>
          <p:nvPr/>
        </p:nvSpPr>
        <p:spPr>
          <a:xfrm rot="0">
            <a:off x="58478" y="9258300"/>
            <a:ext cx="8507337" cy="0"/>
          </a:xfrm>
          <a:prstGeom prst="line">
            <a:avLst/>
          </a:prstGeom>
          <a:ln cap="flat" w="38100">
            <a:solidFill>
              <a:srgbClr val="967D55"/>
            </a:solidFill>
            <a:prstDash val="solid"/>
            <a:headEnd type="none" len="sm" w="sm"/>
            <a:tailEnd type="none" len="sm" w="sm"/>
          </a:ln>
        </p:spPr>
      </p:sp>
      <p:grpSp>
        <p:nvGrpSpPr>
          <p:cNvPr name="Group 5" id="5"/>
          <p:cNvGrpSpPr/>
          <p:nvPr/>
        </p:nvGrpSpPr>
        <p:grpSpPr>
          <a:xfrm rot="0">
            <a:off x="16484766" y="7356879"/>
            <a:ext cx="1549068" cy="154906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575667" y="-449433"/>
            <a:ext cx="5268290" cy="52682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4294684" y="1796463"/>
            <a:ext cx="7461837" cy="7461837"/>
          </a:xfrm>
          <a:custGeom>
            <a:avLst/>
            <a:gdLst/>
            <a:ahLst/>
            <a:cxnLst/>
            <a:rect r="r" b="b" t="t" l="l"/>
            <a:pathLst>
              <a:path h="7461837" w="7461837">
                <a:moveTo>
                  <a:pt x="0" y="0"/>
                </a:moveTo>
                <a:lnTo>
                  <a:pt x="7461838" y="0"/>
                </a:lnTo>
                <a:lnTo>
                  <a:pt x="7461838" y="7461837"/>
                </a:lnTo>
                <a:lnTo>
                  <a:pt x="0" y="7461837"/>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5283290" y="545948"/>
            <a:ext cx="8683303" cy="1381125"/>
          </a:xfrm>
          <a:prstGeom prst="rect">
            <a:avLst/>
          </a:prstGeom>
        </p:spPr>
        <p:txBody>
          <a:bodyPr anchor="t" rtlCol="false" tIns="0" lIns="0" bIns="0" rIns="0">
            <a:spAutoFit/>
          </a:bodyPr>
          <a:lstStyle/>
          <a:p>
            <a:pPr algn="ctr" marL="0" indent="0" lvl="0">
              <a:lnSpc>
                <a:spcPts val="10800"/>
              </a:lnSpc>
              <a:spcBef>
                <a:spcPct val="0"/>
              </a:spcBef>
            </a:pPr>
            <a:r>
              <a:rPr lang="en-US" sz="9000">
                <a:solidFill>
                  <a:srgbClr val="271905"/>
                </a:solidFill>
                <a:latin typeface="Alice Bold"/>
              </a:rPr>
              <a:t>REFERENCE</a:t>
            </a:r>
          </a:p>
        </p:txBody>
      </p:sp>
      <p:sp>
        <p:nvSpPr>
          <p:cNvPr name="TextBox 13" id="13"/>
          <p:cNvSpPr txBox="true"/>
          <p:nvPr/>
        </p:nvSpPr>
        <p:spPr>
          <a:xfrm rot="0">
            <a:off x="2692623" y="3192387"/>
            <a:ext cx="9063898" cy="4695824"/>
          </a:xfrm>
          <a:prstGeom prst="rect">
            <a:avLst/>
          </a:prstGeom>
        </p:spPr>
        <p:txBody>
          <a:bodyPr anchor="t" rtlCol="false" tIns="0" lIns="0" bIns="0" rIns="0">
            <a:spAutoFit/>
          </a:bodyPr>
          <a:lstStyle/>
          <a:p>
            <a:pPr algn="just" marL="647703" indent="-323852" lvl="1">
              <a:lnSpc>
                <a:spcPts val="4650"/>
              </a:lnSpc>
              <a:buFont typeface="Arial"/>
              <a:buChar char="•"/>
            </a:pPr>
            <a:r>
              <a:rPr lang="en-US" sz="3000">
                <a:solidFill>
                  <a:srgbClr val="271905"/>
                </a:solidFill>
                <a:latin typeface="Alice"/>
              </a:rPr>
              <a:t>https://docs.opencv.org/4.x/ </a:t>
            </a:r>
          </a:p>
          <a:p>
            <a:pPr algn="just" marL="647703" indent="-323852" lvl="1">
              <a:lnSpc>
                <a:spcPts val="4650"/>
              </a:lnSpc>
              <a:buFont typeface="Arial"/>
              <a:buChar char="•"/>
            </a:pPr>
            <a:r>
              <a:rPr lang="en-US" sz="3000">
                <a:solidFill>
                  <a:srgbClr val="271905"/>
                </a:solidFill>
                <a:latin typeface="Alice"/>
              </a:rPr>
              <a:t>https://stackoverflow.com/</a:t>
            </a:r>
          </a:p>
          <a:p>
            <a:pPr algn="just" marL="647703" indent="-323852" lvl="1">
              <a:lnSpc>
                <a:spcPts val="4650"/>
              </a:lnSpc>
              <a:buFont typeface="Arial"/>
              <a:buChar char="•"/>
            </a:pPr>
            <a:r>
              <a:rPr lang="en-US" sz="3000">
                <a:solidFill>
                  <a:srgbClr val="271905"/>
                </a:solidFill>
                <a:latin typeface="Alice"/>
              </a:rPr>
              <a:t>https://developer.mozilla.org/en-US/</a:t>
            </a:r>
          </a:p>
          <a:p>
            <a:pPr algn="just" marL="647703" indent="-323852" lvl="1">
              <a:lnSpc>
                <a:spcPts val="4650"/>
              </a:lnSpc>
              <a:buFont typeface="Arial"/>
              <a:buChar char="•"/>
            </a:pPr>
            <a:r>
              <a:rPr lang="en-US" sz="3000">
                <a:solidFill>
                  <a:srgbClr val="271905"/>
                </a:solidFill>
                <a:latin typeface="Alice"/>
              </a:rPr>
              <a:t>https://docs.scala-lang.org/  </a:t>
            </a:r>
          </a:p>
          <a:p>
            <a:pPr algn="just" marL="647703" indent="-323852" lvl="1">
              <a:lnSpc>
                <a:spcPts val="4650"/>
              </a:lnSpc>
              <a:buFont typeface="Arial"/>
              <a:buChar char="•"/>
            </a:pPr>
            <a:r>
              <a:rPr lang="en-US" sz="3000">
                <a:solidFill>
                  <a:srgbClr val="271905"/>
                </a:solidFill>
                <a:latin typeface="Alice"/>
              </a:rPr>
              <a:t>https://ai.wharton.upenn.edu/</a:t>
            </a:r>
          </a:p>
          <a:p>
            <a:pPr algn="just" marL="647703" indent="-323852" lvl="1">
              <a:lnSpc>
                <a:spcPts val="4650"/>
              </a:lnSpc>
              <a:buFont typeface="Arial"/>
              <a:buChar char="•"/>
            </a:pPr>
            <a:r>
              <a:rPr lang="en-US" sz="3000">
                <a:solidFill>
                  <a:srgbClr val="271905"/>
                </a:solidFill>
                <a:latin typeface="Alice"/>
              </a:rPr>
              <a:t>https://www.th-deg.de/ain-b-en</a:t>
            </a:r>
          </a:p>
          <a:p>
            <a:pPr algn="just" marL="647703" indent="-323852" lvl="1">
              <a:lnSpc>
                <a:spcPts val="4650"/>
              </a:lnSpc>
              <a:buFont typeface="Arial"/>
              <a:buChar char="•"/>
            </a:pPr>
            <a:r>
              <a:rPr lang="en-US" sz="3000">
                <a:solidFill>
                  <a:srgbClr val="271905"/>
                </a:solidFill>
                <a:latin typeface="Alice"/>
              </a:rPr>
              <a:t>https://www.lfd.uci.edu/~gohlke/pythonlibs/</a:t>
            </a:r>
          </a:p>
          <a:p>
            <a:pPr algn="just" marL="647703" indent="-323852" lvl="1">
              <a:lnSpc>
                <a:spcPts val="4650"/>
              </a:lnSpc>
              <a:buFont typeface="Arial"/>
              <a:buChar char="•"/>
            </a:pPr>
            <a:r>
              <a:rPr lang="en-US" sz="3000">
                <a:solidFill>
                  <a:srgbClr val="271905"/>
                </a:solidFill>
                <a:latin typeface="Alice"/>
              </a:rPr>
              <a:t>https://docs.blender.org/api/current/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67D55"/>
        </a:solidFill>
      </p:bgPr>
    </p:bg>
    <p:spTree>
      <p:nvGrpSpPr>
        <p:cNvPr id="1" name=""/>
        <p:cNvGrpSpPr/>
        <p:nvPr/>
      </p:nvGrpSpPr>
      <p:grpSpPr>
        <a:xfrm>
          <a:off x="0" y="0"/>
          <a:ext cx="0" cy="0"/>
          <a:chOff x="0" y="0"/>
          <a:chExt cx="0" cy="0"/>
        </a:xfrm>
      </p:grpSpPr>
      <p:sp>
        <p:nvSpPr>
          <p:cNvPr name="AutoShape 2" id="2"/>
          <p:cNvSpPr/>
          <p:nvPr/>
        </p:nvSpPr>
        <p:spPr>
          <a:xfrm rot="0">
            <a:off x="10986615" y="9258300"/>
            <a:ext cx="7301385" cy="0"/>
          </a:xfrm>
          <a:prstGeom prst="line">
            <a:avLst/>
          </a:prstGeom>
          <a:ln cap="flat" w="38100">
            <a:solidFill>
              <a:srgbClr val="F4EADB"/>
            </a:solidFill>
            <a:prstDash val="solid"/>
            <a:headEnd type="none" len="sm" w="sm"/>
            <a:tailEnd type="none" len="sm" w="sm"/>
          </a:ln>
        </p:spPr>
      </p:sp>
      <p:grpSp>
        <p:nvGrpSpPr>
          <p:cNvPr name="Group 3" id="3"/>
          <p:cNvGrpSpPr/>
          <p:nvPr/>
        </p:nvGrpSpPr>
        <p:grpSpPr>
          <a:xfrm rot="0">
            <a:off x="1363492" y="8746101"/>
            <a:ext cx="3521040" cy="352104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631450" y="2024116"/>
            <a:ext cx="5771543" cy="7554376"/>
          </a:xfrm>
          <a:custGeom>
            <a:avLst/>
            <a:gdLst/>
            <a:ahLst/>
            <a:cxnLst/>
            <a:rect r="r" b="b" t="t" l="l"/>
            <a:pathLst>
              <a:path h="7554376" w="5771543">
                <a:moveTo>
                  <a:pt x="0" y="0"/>
                </a:moveTo>
                <a:lnTo>
                  <a:pt x="5771544" y="0"/>
                </a:lnTo>
                <a:lnTo>
                  <a:pt x="5771544" y="7554377"/>
                </a:lnTo>
                <a:lnTo>
                  <a:pt x="0" y="7554377"/>
                </a:lnTo>
                <a:lnTo>
                  <a:pt x="0" y="0"/>
                </a:lnTo>
                <a:close/>
              </a:path>
            </a:pathLst>
          </a:custGeom>
          <a:blipFill>
            <a:blip r:embed="rId2"/>
            <a:stretch>
              <a:fillRect l="0" t="0" r="0" b="0"/>
            </a:stretch>
          </a:blipFill>
        </p:spPr>
      </p:sp>
      <p:sp>
        <p:nvSpPr>
          <p:cNvPr name="TextBox 7" id="7"/>
          <p:cNvSpPr txBox="true"/>
          <p:nvPr/>
        </p:nvSpPr>
        <p:spPr>
          <a:xfrm rot="0">
            <a:off x="1433481" y="3678390"/>
            <a:ext cx="8803469" cy="2122915"/>
          </a:xfrm>
          <a:prstGeom prst="rect">
            <a:avLst/>
          </a:prstGeom>
        </p:spPr>
        <p:txBody>
          <a:bodyPr anchor="t" rtlCol="false" tIns="0" lIns="0" bIns="0" rIns="0">
            <a:spAutoFit/>
          </a:bodyPr>
          <a:lstStyle/>
          <a:p>
            <a:pPr algn="ctr">
              <a:lnSpc>
                <a:spcPts val="15891"/>
              </a:lnSpc>
            </a:pPr>
            <a:r>
              <a:rPr lang="en-US" sz="13243">
                <a:solidFill>
                  <a:srgbClr val="F4EADB"/>
                </a:solidFill>
                <a:latin typeface="Bodoni FLF Italics"/>
              </a:rPr>
              <a:t>Thank You!</a:t>
            </a:r>
          </a:p>
        </p:txBody>
      </p:sp>
      <p:sp>
        <p:nvSpPr>
          <p:cNvPr name="TextBox 8" id="8"/>
          <p:cNvSpPr txBox="true"/>
          <p:nvPr/>
        </p:nvSpPr>
        <p:spPr>
          <a:xfrm rot="0">
            <a:off x="5835216" y="9094153"/>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rPr>
              <a:t>reallygreatsite.com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EADB"/>
        </a:solidFill>
      </p:bgPr>
    </p:bg>
    <p:spTree>
      <p:nvGrpSpPr>
        <p:cNvPr id="1" name=""/>
        <p:cNvGrpSpPr/>
        <p:nvPr/>
      </p:nvGrpSpPr>
      <p:grpSpPr>
        <a:xfrm>
          <a:off x="0" y="0"/>
          <a:ext cx="0" cy="0"/>
          <a:chOff x="0" y="0"/>
          <a:chExt cx="0" cy="0"/>
        </a:xfrm>
      </p:grpSpPr>
      <p:sp>
        <p:nvSpPr>
          <p:cNvPr name="AutoShape 2" id="2"/>
          <p:cNvSpPr/>
          <p:nvPr/>
        </p:nvSpPr>
        <p:spPr>
          <a:xfrm rot="0">
            <a:off x="9780663" y="9239250"/>
            <a:ext cx="8507337" cy="0"/>
          </a:xfrm>
          <a:prstGeom prst="line">
            <a:avLst/>
          </a:prstGeom>
          <a:ln cap="flat" w="38100">
            <a:solidFill>
              <a:srgbClr val="967D55"/>
            </a:solidFill>
            <a:prstDash val="solid"/>
            <a:headEnd type="none" len="sm" w="sm"/>
            <a:tailEnd type="none" len="sm" w="sm"/>
          </a:ln>
        </p:spPr>
      </p:sp>
      <p:sp>
        <p:nvSpPr>
          <p:cNvPr name="TextBox 3" id="3"/>
          <p:cNvSpPr txBox="true"/>
          <p:nvPr/>
        </p:nvSpPr>
        <p:spPr>
          <a:xfrm rot="0">
            <a:off x="8298068" y="9094153"/>
            <a:ext cx="1691865"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rPr>
              <a:t>01</a:t>
            </a:r>
          </a:p>
        </p:txBody>
      </p:sp>
      <p:sp>
        <p:nvSpPr>
          <p:cNvPr name="AutoShape 4" id="4"/>
          <p:cNvSpPr/>
          <p:nvPr/>
        </p:nvSpPr>
        <p:spPr>
          <a:xfrm rot="0">
            <a:off x="58478" y="9258300"/>
            <a:ext cx="8507337" cy="0"/>
          </a:xfrm>
          <a:prstGeom prst="line">
            <a:avLst/>
          </a:prstGeom>
          <a:ln cap="flat" w="38100">
            <a:solidFill>
              <a:srgbClr val="967D55"/>
            </a:solidFill>
            <a:prstDash val="solid"/>
            <a:headEnd type="none" len="sm" w="sm"/>
            <a:tailEnd type="none" len="sm" w="sm"/>
          </a:ln>
        </p:spPr>
      </p:sp>
      <p:grpSp>
        <p:nvGrpSpPr>
          <p:cNvPr name="Group 5" id="5"/>
          <p:cNvGrpSpPr/>
          <p:nvPr/>
        </p:nvGrpSpPr>
        <p:grpSpPr>
          <a:xfrm rot="0">
            <a:off x="16675432" y="5850515"/>
            <a:ext cx="2712720" cy="271272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731820" y="-930219"/>
            <a:ext cx="3521040" cy="35210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9591592" y="3440829"/>
            <a:ext cx="6715549" cy="4114800"/>
          </a:xfrm>
          <a:custGeom>
            <a:avLst/>
            <a:gdLst/>
            <a:ahLst/>
            <a:cxnLst/>
            <a:rect r="r" b="b" t="t" l="l"/>
            <a:pathLst>
              <a:path h="4114800" w="6715549">
                <a:moveTo>
                  <a:pt x="0" y="0"/>
                </a:moveTo>
                <a:lnTo>
                  <a:pt x="6715549" y="0"/>
                </a:lnTo>
                <a:lnTo>
                  <a:pt x="67155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420668" y="3127298"/>
            <a:ext cx="3354798" cy="491490"/>
          </a:xfrm>
          <a:prstGeom prst="rect">
            <a:avLst/>
          </a:prstGeom>
        </p:spPr>
        <p:txBody>
          <a:bodyPr anchor="t" rtlCol="false" tIns="0" lIns="0" bIns="0" rIns="0">
            <a:spAutoFit/>
          </a:bodyPr>
          <a:lstStyle/>
          <a:p>
            <a:pPr algn="ctr">
              <a:lnSpc>
                <a:spcPts val="3600"/>
              </a:lnSpc>
              <a:spcBef>
                <a:spcPct val="0"/>
              </a:spcBef>
            </a:pPr>
            <a:r>
              <a:rPr lang="en-US" sz="3600">
                <a:solidFill>
                  <a:srgbClr val="271905"/>
                </a:solidFill>
                <a:latin typeface="Alice Bold"/>
              </a:rPr>
              <a:t>1.  </a:t>
            </a:r>
            <a:r>
              <a:rPr lang="en-US" sz="3600" strike="noStrike" u="none">
                <a:solidFill>
                  <a:srgbClr val="271905"/>
                </a:solidFill>
                <a:latin typeface="Alice Bold"/>
              </a:rPr>
              <a:t>Introduction</a:t>
            </a:r>
          </a:p>
        </p:txBody>
      </p:sp>
      <p:sp>
        <p:nvSpPr>
          <p:cNvPr name="TextBox 13" id="13"/>
          <p:cNvSpPr txBox="true"/>
          <p:nvPr/>
        </p:nvSpPr>
        <p:spPr>
          <a:xfrm rot="0">
            <a:off x="420668" y="3942638"/>
            <a:ext cx="7672432" cy="491490"/>
          </a:xfrm>
          <a:prstGeom prst="rect">
            <a:avLst/>
          </a:prstGeom>
        </p:spPr>
        <p:txBody>
          <a:bodyPr anchor="t" rtlCol="false" tIns="0" lIns="0" bIns="0" rIns="0">
            <a:spAutoFit/>
          </a:bodyPr>
          <a:lstStyle/>
          <a:p>
            <a:pPr algn="ctr" marL="0" indent="0" lvl="0">
              <a:lnSpc>
                <a:spcPts val="3600"/>
              </a:lnSpc>
              <a:spcBef>
                <a:spcPct val="0"/>
              </a:spcBef>
            </a:pPr>
            <a:r>
              <a:rPr lang="en-US" sz="3600">
                <a:solidFill>
                  <a:srgbClr val="271905"/>
                </a:solidFill>
                <a:latin typeface="Alice Bold"/>
              </a:rPr>
              <a:t>2.  </a:t>
            </a:r>
            <a:r>
              <a:rPr lang="en-US" sz="3600" strike="noStrike" u="none">
                <a:solidFill>
                  <a:srgbClr val="271905"/>
                </a:solidFill>
                <a:latin typeface="Alice Bold"/>
              </a:rPr>
              <a:t>Reason For Choosing This Project.</a:t>
            </a:r>
          </a:p>
        </p:txBody>
      </p:sp>
      <p:sp>
        <p:nvSpPr>
          <p:cNvPr name="TextBox 14" id="14"/>
          <p:cNvSpPr txBox="true"/>
          <p:nvPr/>
        </p:nvSpPr>
        <p:spPr>
          <a:xfrm rot="0">
            <a:off x="460880" y="4753706"/>
            <a:ext cx="3796005" cy="491490"/>
          </a:xfrm>
          <a:prstGeom prst="rect">
            <a:avLst/>
          </a:prstGeom>
        </p:spPr>
        <p:txBody>
          <a:bodyPr anchor="t" rtlCol="false" tIns="0" lIns="0" bIns="0" rIns="0">
            <a:spAutoFit/>
          </a:bodyPr>
          <a:lstStyle/>
          <a:p>
            <a:pPr algn="ctr" marL="0" indent="0" lvl="0">
              <a:lnSpc>
                <a:spcPts val="3600"/>
              </a:lnSpc>
              <a:spcBef>
                <a:spcPct val="0"/>
              </a:spcBef>
            </a:pPr>
            <a:r>
              <a:rPr lang="en-US" sz="3600">
                <a:solidFill>
                  <a:srgbClr val="271905"/>
                </a:solidFill>
                <a:latin typeface="Alice Bold"/>
              </a:rPr>
              <a:t>3. </a:t>
            </a:r>
            <a:r>
              <a:rPr lang="en-US" sz="3600" strike="noStrike" u="none">
                <a:solidFill>
                  <a:srgbClr val="271905"/>
                </a:solidFill>
                <a:latin typeface="Alice Bold"/>
              </a:rPr>
              <a:t>Technology Use </a:t>
            </a:r>
          </a:p>
        </p:txBody>
      </p:sp>
      <p:sp>
        <p:nvSpPr>
          <p:cNvPr name="TextBox 15" id="15"/>
          <p:cNvSpPr txBox="true"/>
          <p:nvPr/>
        </p:nvSpPr>
        <p:spPr>
          <a:xfrm rot="0">
            <a:off x="460880" y="5576666"/>
            <a:ext cx="6390690" cy="491490"/>
          </a:xfrm>
          <a:prstGeom prst="rect">
            <a:avLst/>
          </a:prstGeom>
        </p:spPr>
        <p:txBody>
          <a:bodyPr anchor="t" rtlCol="false" tIns="0" lIns="0" bIns="0" rIns="0">
            <a:spAutoFit/>
          </a:bodyPr>
          <a:lstStyle/>
          <a:p>
            <a:pPr algn="ctr" marL="0" indent="0" lvl="0">
              <a:lnSpc>
                <a:spcPts val="3600"/>
              </a:lnSpc>
              <a:spcBef>
                <a:spcPct val="0"/>
              </a:spcBef>
            </a:pPr>
            <a:r>
              <a:rPr lang="en-US" sz="3600">
                <a:solidFill>
                  <a:srgbClr val="271905"/>
                </a:solidFill>
                <a:latin typeface="Alice Bold"/>
              </a:rPr>
              <a:t>4. </a:t>
            </a:r>
            <a:r>
              <a:rPr lang="en-US" sz="3600" strike="noStrike" u="none">
                <a:solidFill>
                  <a:srgbClr val="271905"/>
                </a:solidFill>
                <a:latin typeface="Alice Bold"/>
              </a:rPr>
              <a:t>What Our Web Page Is About</a:t>
            </a:r>
          </a:p>
        </p:txBody>
      </p:sp>
      <p:sp>
        <p:nvSpPr>
          <p:cNvPr name="TextBox 16" id="16"/>
          <p:cNvSpPr txBox="true"/>
          <p:nvPr/>
        </p:nvSpPr>
        <p:spPr>
          <a:xfrm rot="0">
            <a:off x="3599242" y="635204"/>
            <a:ext cx="11892959" cy="1381125"/>
          </a:xfrm>
          <a:prstGeom prst="rect">
            <a:avLst/>
          </a:prstGeom>
        </p:spPr>
        <p:txBody>
          <a:bodyPr anchor="t" rtlCol="false" tIns="0" lIns="0" bIns="0" rIns="0">
            <a:spAutoFit/>
          </a:bodyPr>
          <a:lstStyle/>
          <a:p>
            <a:pPr algn="ctr" marL="0" indent="0" lvl="0">
              <a:lnSpc>
                <a:spcPts val="10800"/>
              </a:lnSpc>
              <a:spcBef>
                <a:spcPct val="0"/>
              </a:spcBef>
            </a:pPr>
            <a:r>
              <a:rPr lang="en-US" sz="9000" strike="noStrike" u="none">
                <a:solidFill>
                  <a:srgbClr val="271905"/>
                </a:solidFill>
                <a:latin typeface="Alice Bold"/>
              </a:rPr>
              <a:t>TABLE OF CONTENT</a:t>
            </a:r>
          </a:p>
        </p:txBody>
      </p:sp>
      <p:sp>
        <p:nvSpPr>
          <p:cNvPr name="TextBox 17" id="17"/>
          <p:cNvSpPr txBox="true"/>
          <p:nvPr/>
        </p:nvSpPr>
        <p:spPr>
          <a:xfrm rot="0">
            <a:off x="460880" y="6441065"/>
            <a:ext cx="4273691" cy="491490"/>
          </a:xfrm>
          <a:prstGeom prst="rect">
            <a:avLst/>
          </a:prstGeom>
        </p:spPr>
        <p:txBody>
          <a:bodyPr anchor="t" rtlCol="false" tIns="0" lIns="0" bIns="0" rIns="0">
            <a:spAutoFit/>
          </a:bodyPr>
          <a:lstStyle/>
          <a:p>
            <a:pPr algn="ctr" marL="0" indent="0" lvl="0">
              <a:lnSpc>
                <a:spcPts val="3600"/>
              </a:lnSpc>
              <a:spcBef>
                <a:spcPct val="0"/>
              </a:spcBef>
            </a:pPr>
            <a:r>
              <a:rPr lang="en-US" sz="3600">
                <a:solidFill>
                  <a:srgbClr val="271905"/>
                </a:solidFill>
                <a:latin typeface="Alice Bold"/>
              </a:rPr>
              <a:t>5. How It Is Working </a:t>
            </a:r>
          </a:p>
        </p:txBody>
      </p:sp>
      <p:sp>
        <p:nvSpPr>
          <p:cNvPr name="TextBox 18" id="18"/>
          <p:cNvSpPr txBox="true"/>
          <p:nvPr/>
        </p:nvSpPr>
        <p:spPr>
          <a:xfrm rot="0">
            <a:off x="420668" y="7265930"/>
            <a:ext cx="3354798" cy="491490"/>
          </a:xfrm>
          <a:prstGeom prst="rect">
            <a:avLst/>
          </a:prstGeom>
        </p:spPr>
        <p:txBody>
          <a:bodyPr anchor="t" rtlCol="false" tIns="0" lIns="0" bIns="0" rIns="0">
            <a:spAutoFit/>
          </a:bodyPr>
          <a:lstStyle/>
          <a:p>
            <a:pPr algn="ctr" marL="0" indent="0" lvl="0">
              <a:lnSpc>
                <a:spcPts val="3600"/>
              </a:lnSpc>
              <a:spcBef>
                <a:spcPct val="0"/>
              </a:spcBef>
            </a:pPr>
            <a:r>
              <a:rPr lang="en-US" sz="3600">
                <a:solidFill>
                  <a:srgbClr val="271905"/>
                </a:solidFill>
                <a:latin typeface="Alice Bold"/>
              </a:rPr>
              <a:t>6.  Future Work</a:t>
            </a:r>
          </a:p>
        </p:txBody>
      </p:sp>
      <p:sp>
        <p:nvSpPr>
          <p:cNvPr name="TextBox 19" id="19"/>
          <p:cNvSpPr txBox="true"/>
          <p:nvPr/>
        </p:nvSpPr>
        <p:spPr>
          <a:xfrm rot="0">
            <a:off x="58478" y="8128895"/>
            <a:ext cx="3354798" cy="491490"/>
          </a:xfrm>
          <a:prstGeom prst="rect">
            <a:avLst/>
          </a:prstGeom>
        </p:spPr>
        <p:txBody>
          <a:bodyPr anchor="t" rtlCol="false" tIns="0" lIns="0" bIns="0" rIns="0">
            <a:spAutoFit/>
          </a:bodyPr>
          <a:lstStyle/>
          <a:p>
            <a:pPr algn="ctr" marL="0" indent="0" lvl="0">
              <a:lnSpc>
                <a:spcPts val="3600"/>
              </a:lnSpc>
              <a:spcBef>
                <a:spcPct val="0"/>
              </a:spcBef>
            </a:pPr>
            <a:r>
              <a:rPr lang="en-US" sz="3600">
                <a:solidFill>
                  <a:srgbClr val="271905"/>
                </a:solidFill>
                <a:latin typeface="Alice Bold"/>
              </a:rPr>
              <a:t>7. Reference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EADB"/>
        </a:solidFill>
      </p:bgPr>
    </p:bg>
    <p:spTree>
      <p:nvGrpSpPr>
        <p:cNvPr id="1" name=""/>
        <p:cNvGrpSpPr/>
        <p:nvPr/>
      </p:nvGrpSpPr>
      <p:grpSpPr>
        <a:xfrm>
          <a:off x="0" y="0"/>
          <a:ext cx="0" cy="0"/>
          <a:chOff x="0" y="0"/>
          <a:chExt cx="0" cy="0"/>
        </a:xfrm>
      </p:grpSpPr>
      <p:grpSp>
        <p:nvGrpSpPr>
          <p:cNvPr name="Group 2" id="2"/>
          <p:cNvGrpSpPr/>
          <p:nvPr/>
        </p:nvGrpSpPr>
        <p:grpSpPr>
          <a:xfrm rot="0">
            <a:off x="12452784" y="8405337"/>
            <a:ext cx="4249100" cy="4249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835216" y="9305925"/>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rPr>
              <a:t>02</a:t>
            </a:r>
          </a:p>
        </p:txBody>
      </p:sp>
      <p:sp>
        <p:nvSpPr>
          <p:cNvPr name="AutoShape 6" id="6"/>
          <p:cNvSpPr/>
          <p:nvPr/>
        </p:nvSpPr>
        <p:spPr>
          <a:xfrm>
            <a:off x="0" y="9489122"/>
            <a:ext cx="8507337" cy="0"/>
          </a:xfrm>
          <a:prstGeom prst="line">
            <a:avLst/>
          </a:prstGeom>
          <a:ln cap="flat" w="38100">
            <a:solidFill>
              <a:srgbClr val="967D55"/>
            </a:solidFill>
            <a:prstDash val="solid"/>
            <a:headEnd type="none" len="sm" w="sm"/>
            <a:tailEnd type="none" len="sm" w="sm"/>
          </a:ln>
        </p:spPr>
      </p:sp>
      <p:grpSp>
        <p:nvGrpSpPr>
          <p:cNvPr name="Group 7" id="7"/>
          <p:cNvGrpSpPr/>
          <p:nvPr/>
        </p:nvGrpSpPr>
        <p:grpSpPr>
          <a:xfrm rot="0">
            <a:off x="789502" y="-2038670"/>
            <a:ext cx="3067370" cy="306737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1935303" y="2757477"/>
            <a:ext cx="5757663" cy="5412204"/>
          </a:xfrm>
          <a:custGeom>
            <a:avLst/>
            <a:gdLst/>
            <a:ahLst/>
            <a:cxnLst/>
            <a:rect r="r" b="b" t="t" l="l"/>
            <a:pathLst>
              <a:path h="5412204" w="5757663">
                <a:moveTo>
                  <a:pt x="0" y="0"/>
                </a:moveTo>
                <a:lnTo>
                  <a:pt x="5757664" y="0"/>
                </a:lnTo>
                <a:lnTo>
                  <a:pt x="5757664" y="5412204"/>
                </a:lnTo>
                <a:lnTo>
                  <a:pt x="0" y="5412204"/>
                </a:lnTo>
                <a:lnTo>
                  <a:pt x="0" y="0"/>
                </a:lnTo>
                <a:close/>
              </a:path>
            </a:pathLst>
          </a:custGeom>
          <a:blipFill>
            <a:blip r:embed="rId2"/>
            <a:stretch>
              <a:fillRect l="0" t="0" r="0" b="0"/>
            </a:stretch>
          </a:blipFill>
        </p:spPr>
      </p:sp>
      <p:sp>
        <p:nvSpPr>
          <p:cNvPr name="TextBox 11" id="11"/>
          <p:cNvSpPr txBox="true"/>
          <p:nvPr/>
        </p:nvSpPr>
        <p:spPr>
          <a:xfrm rot="0">
            <a:off x="421978" y="2200276"/>
            <a:ext cx="10826477" cy="7058024"/>
          </a:xfrm>
          <a:prstGeom prst="rect">
            <a:avLst/>
          </a:prstGeom>
        </p:spPr>
        <p:txBody>
          <a:bodyPr anchor="t" rtlCol="false" tIns="0" lIns="0" bIns="0" rIns="0">
            <a:spAutoFit/>
          </a:bodyPr>
          <a:lstStyle/>
          <a:p>
            <a:pPr algn="just" marL="647703" indent="-323852" lvl="1">
              <a:lnSpc>
                <a:spcPts val="4650"/>
              </a:lnSpc>
              <a:buFont typeface="Arial"/>
              <a:buChar char="•"/>
            </a:pPr>
            <a:r>
              <a:rPr lang="en-US" sz="3000" strike="noStrike" u="none">
                <a:solidFill>
                  <a:srgbClr val="271905"/>
                </a:solidFill>
                <a:latin typeface="Alice"/>
              </a:rPr>
              <a:t>Welcome to GenForege, an amazing AI project that makes life simpler and more exciting. We use cutting-edge technologies like OpenAI, TypeScript, and more to create smart tools for everyday tasks. </a:t>
            </a:r>
          </a:p>
          <a:p>
            <a:pPr algn="just" marL="647703" indent="-323852" lvl="1">
              <a:lnSpc>
                <a:spcPts val="4650"/>
              </a:lnSpc>
              <a:buFont typeface="Arial"/>
              <a:buChar char="•"/>
            </a:pPr>
            <a:r>
              <a:rPr lang="en-US" sz="3000" strike="noStrike" u="none">
                <a:solidFill>
                  <a:srgbClr val="271905"/>
                </a:solidFill>
                <a:latin typeface="Alice"/>
              </a:rPr>
              <a:t>One of our tools helps you decorate and set up rooms effortlessly. But that's just the beginning! We're working on more tools to solve different challenges. </a:t>
            </a:r>
          </a:p>
          <a:p>
            <a:pPr algn="just" marL="647703" indent="-323852" lvl="1">
              <a:lnSpc>
                <a:spcPts val="4650"/>
              </a:lnSpc>
              <a:buFont typeface="Arial"/>
              <a:buChar char="•"/>
            </a:pPr>
            <a:r>
              <a:rPr lang="en-US" sz="3000" strike="noStrike" u="none">
                <a:solidFill>
                  <a:srgbClr val="271905"/>
                </a:solidFill>
                <a:latin typeface="Alice"/>
              </a:rPr>
              <a:t>GenForge is always evolving to stay ahead in the world of AI. We promise intelligent and user-friendly solutions. We're committed to making your life easier and more magical with our future tools. Get ready for a bright future with GenForge!</a:t>
            </a:r>
          </a:p>
        </p:txBody>
      </p:sp>
      <p:sp>
        <p:nvSpPr>
          <p:cNvPr name="TextBox 12" id="12"/>
          <p:cNvSpPr txBox="true"/>
          <p:nvPr/>
        </p:nvSpPr>
        <p:spPr>
          <a:xfrm rot="0">
            <a:off x="4497918" y="499505"/>
            <a:ext cx="9663706" cy="1381125"/>
          </a:xfrm>
          <a:prstGeom prst="rect">
            <a:avLst/>
          </a:prstGeom>
        </p:spPr>
        <p:txBody>
          <a:bodyPr anchor="t" rtlCol="false" tIns="0" lIns="0" bIns="0" rIns="0">
            <a:spAutoFit/>
          </a:bodyPr>
          <a:lstStyle/>
          <a:p>
            <a:pPr algn="ctr" marL="0" indent="0" lvl="0">
              <a:lnSpc>
                <a:spcPts val="10800"/>
              </a:lnSpc>
              <a:spcBef>
                <a:spcPct val="0"/>
              </a:spcBef>
            </a:pPr>
            <a:r>
              <a:rPr lang="en-US" sz="9000" strike="noStrike" u="none">
                <a:solidFill>
                  <a:srgbClr val="271905"/>
                </a:solidFill>
                <a:latin typeface="Alice Bold"/>
              </a:rPr>
              <a:t>INTRODUCTION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967D55"/>
        </a:solidFill>
      </p:bgPr>
    </p:bg>
    <p:spTree>
      <p:nvGrpSpPr>
        <p:cNvPr id="1" name=""/>
        <p:cNvGrpSpPr/>
        <p:nvPr/>
      </p:nvGrpSpPr>
      <p:grpSpPr>
        <a:xfrm>
          <a:off x="0" y="0"/>
          <a:ext cx="0" cy="0"/>
          <a:chOff x="0" y="0"/>
          <a:chExt cx="0" cy="0"/>
        </a:xfrm>
      </p:grpSpPr>
      <p:sp>
        <p:nvSpPr>
          <p:cNvPr name="TextBox 2" id="2"/>
          <p:cNvSpPr txBox="true"/>
          <p:nvPr/>
        </p:nvSpPr>
        <p:spPr>
          <a:xfrm rot="0">
            <a:off x="773265" y="143264"/>
            <a:ext cx="16170329" cy="2162175"/>
          </a:xfrm>
          <a:prstGeom prst="rect">
            <a:avLst/>
          </a:prstGeom>
        </p:spPr>
        <p:txBody>
          <a:bodyPr anchor="t" rtlCol="false" tIns="0" lIns="0" bIns="0" rIns="0">
            <a:spAutoFit/>
          </a:bodyPr>
          <a:lstStyle/>
          <a:p>
            <a:pPr algn="ctr" marL="0" indent="0" lvl="0">
              <a:lnSpc>
                <a:spcPts val="8520"/>
              </a:lnSpc>
              <a:spcBef>
                <a:spcPct val="0"/>
              </a:spcBef>
            </a:pPr>
            <a:r>
              <a:rPr lang="en-US" sz="7100" strike="noStrike" u="none">
                <a:solidFill>
                  <a:srgbClr val="F4EADB"/>
                </a:solidFill>
                <a:latin typeface="Alice Bold"/>
              </a:rPr>
              <a:t>REASON FOR CHOOSING THIS PROJECT</a:t>
            </a:r>
          </a:p>
        </p:txBody>
      </p:sp>
      <p:sp>
        <p:nvSpPr>
          <p:cNvPr name="TextBox 3" id="3"/>
          <p:cNvSpPr txBox="true"/>
          <p:nvPr/>
        </p:nvSpPr>
        <p:spPr>
          <a:xfrm rot="0">
            <a:off x="5835216" y="9094153"/>
            <a:ext cx="6617568" cy="375920"/>
          </a:xfrm>
          <a:prstGeom prst="rect">
            <a:avLst/>
          </a:prstGeom>
        </p:spPr>
        <p:txBody>
          <a:bodyPr anchor="t" rtlCol="false" tIns="0" lIns="0" bIns="0" rIns="0">
            <a:spAutoFit/>
          </a:bodyPr>
          <a:lstStyle/>
          <a:p>
            <a:pPr algn="ctr">
              <a:lnSpc>
                <a:spcPts val="2799"/>
              </a:lnSpc>
            </a:pPr>
            <a:r>
              <a:rPr lang="en-US" sz="2799">
                <a:solidFill>
                  <a:srgbClr val="F4EADB"/>
                </a:solidFill>
                <a:latin typeface="Alice"/>
              </a:rPr>
              <a:t>03</a:t>
            </a:r>
          </a:p>
        </p:txBody>
      </p:sp>
      <p:sp>
        <p:nvSpPr>
          <p:cNvPr name="AutoShape 4" id="4"/>
          <p:cNvSpPr/>
          <p:nvPr/>
        </p:nvSpPr>
        <p:spPr>
          <a:xfrm rot="0">
            <a:off x="9780663" y="9258300"/>
            <a:ext cx="8507337" cy="0"/>
          </a:xfrm>
          <a:prstGeom prst="line">
            <a:avLst/>
          </a:prstGeom>
          <a:ln cap="flat" w="38100">
            <a:solidFill>
              <a:srgbClr val="F4EADB"/>
            </a:solidFill>
            <a:prstDash val="solid"/>
            <a:headEnd type="none" len="sm" w="sm"/>
            <a:tailEnd type="none" len="sm" w="sm"/>
          </a:ln>
        </p:spPr>
      </p:sp>
      <p:sp>
        <p:nvSpPr>
          <p:cNvPr name="AutoShape 5" id="5"/>
          <p:cNvSpPr/>
          <p:nvPr/>
        </p:nvSpPr>
        <p:spPr>
          <a:xfrm rot="0">
            <a:off x="58478" y="9258300"/>
            <a:ext cx="8507337" cy="0"/>
          </a:xfrm>
          <a:prstGeom prst="line">
            <a:avLst/>
          </a:prstGeom>
          <a:ln cap="flat" w="38100">
            <a:solidFill>
              <a:srgbClr val="F4EADB"/>
            </a:solidFill>
            <a:prstDash val="solid"/>
            <a:headEnd type="none" len="sm" w="sm"/>
            <a:tailEnd type="none" len="sm" w="sm"/>
          </a:ln>
        </p:spPr>
      </p:sp>
      <p:grpSp>
        <p:nvGrpSpPr>
          <p:cNvPr name="Group 6" id="6"/>
          <p:cNvGrpSpPr/>
          <p:nvPr/>
        </p:nvGrpSpPr>
        <p:grpSpPr>
          <a:xfrm rot="0">
            <a:off x="16593978" y="658048"/>
            <a:ext cx="2046866" cy="20468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ADB"/>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492340" y="4219596"/>
            <a:ext cx="3521040" cy="352104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885276" y="2412436"/>
            <a:ext cx="16058318" cy="7057636"/>
          </a:xfrm>
          <a:prstGeom prst="rect">
            <a:avLst/>
          </a:prstGeom>
        </p:spPr>
        <p:txBody>
          <a:bodyPr anchor="t" rtlCol="false" tIns="0" lIns="0" bIns="0" rIns="0">
            <a:spAutoFit/>
          </a:bodyPr>
          <a:lstStyle/>
          <a:p>
            <a:pPr algn="just" marL="649588" indent="-324794" lvl="1">
              <a:lnSpc>
                <a:spcPts val="4663"/>
              </a:lnSpc>
              <a:buFont typeface="Arial"/>
              <a:buChar char="•"/>
            </a:pPr>
            <a:r>
              <a:rPr lang="en-US" sz="3008">
                <a:solidFill>
                  <a:srgbClr val="F4EADB"/>
                </a:solidFill>
                <a:latin typeface="Alice"/>
              </a:rPr>
              <a:t>GenForge helps make life easier by using smart technology. It's like having a friend that gives great ideas for decorating your rooms. You just show it pictures, and it suggests cool ways to make your living spaces better.</a:t>
            </a:r>
          </a:p>
          <a:p>
            <a:pPr algn="just">
              <a:lnSpc>
                <a:spcPts val="4663"/>
              </a:lnSpc>
            </a:pPr>
          </a:p>
          <a:p>
            <a:pPr algn="just" marL="649588" indent="-324794" lvl="1">
              <a:lnSpc>
                <a:spcPts val="4663"/>
              </a:lnSpc>
              <a:buFont typeface="Arial"/>
              <a:buChar char="•"/>
            </a:pPr>
            <a:r>
              <a:rPr lang="en-US" sz="3008">
                <a:solidFill>
                  <a:srgbClr val="F4EADB"/>
                </a:solidFill>
                <a:latin typeface="Alice"/>
              </a:rPr>
              <a:t>People like GenForge because it's not complicated – it's like having a helpful buddy using fancy technology to make things simple. The demand for GenForge comes from folks who want easy solutions for their daily tasks.</a:t>
            </a:r>
          </a:p>
          <a:p>
            <a:pPr algn="just">
              <a:lnSpc>
                <a:spcPts val="4663"/>
              </a:lnSpc>
            </a:pPr>
          </a:p>
          <a:p>
            <a:pPr algn="just" marL="649588" indent="-324794" lvl="1">
              <a:lnSpc>
                <a:spcPts val="4663"/>
              </a:lnSpc>
              <a:buFont typeface="Arial"/>
              <a:buChar char="•"/>
            </a:pPr>
            <a:r>
              <a:rPr lang="en-US" sz="3008">
                <a:solidFill>
                  <a:srgbClr val="F4EADB"/>
                </a:solidFill>
                <a:latin typeface="Alice"/>
              </a:rPr>
              <a:t>As technology keeps growing, GenForge plans to bring even more tools to make life smoother. It's like a friend that keeps getting smarter and more helpful. So, as we move forward, GenForge aims to be the go-to choice for making life smart and easy.</a:t>
            </a:r>
          </a:p>
          <a:p>
            <a:pPr algn="just">
              <a:lnSpc>
                <a:spcPts val="466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EADB"/>
        </a:solidFill>
      </p:bgPr>
    </p:bg>
    <p:spTree>
      <p:nvGrpSpPr>
        <p:cNvPr id="1" name=""/>
        <p:cNvGrpSpPr/>
        <p:nvPr/>
      </p:nvGrpSpPr>
      <p:grpSpPr>
        <a:xfrm>
          <a:off x="0" y="0"/>
          <a:ext cx="0" cy="0"/>
          <a:chOff x="0" y="0"/>
          <a:chExt cx="0" cy="0"/>
        </a:xfrm>
      </p:grpSpPr>
      <p:sp>
        <p:nvSpPr>
          <p:cNvPr name="AutoShape 2" id="2"/>
          <p:cNvSpPr/>
          <p:nvPr/>
        </p:nvSpPr>
        <p:spPr>
          <a:xfrm rot="0">
            <a:off x="10986615" y="9258300"/>
            <a:ext cx="7301385" cy="0"/>
          </a:xfrm>
          <a:prstGeom prst="line">
            <a:avLst/>
          </a:prstGeom>
          <a:ln cap="flat" w="38100">
            <a:solidFill>
              <a:srgbClr val="967D55"/>
            </a:solidFill>
            <a:prstDash val="solid"/>
            <a:headEnd type="none" len="sm" w="sm"/>
            <a:tailEnd type="none" len="sm" w="sm"/>
          </a:ln>
        </p:spPr>
      </p:sp>
      <p:grpSp>
        <p:nvGrpSpPr>
          <p:cNvPr name="Group 3" id="3"/>
          <p:cNvGrpSpPr/>
          <p:nvPr/>
        </p:nvGrpSpPr>
        <p:grpSpPr>
          <a:xfrm rot="0">
            <a:off x="16921214" y="-852943"/>
            <a:ext cx="2150082" cy="215008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801715" y="7485285"/>
            <a:ext cx="5603430" cy="560343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4572668" y="1996631"/>
            <a:ext cx="2686632" cy="2686632"/>
          </a:xfrm>
          <a:custGeom>
            <a:avLst/>
            <a:gdLst/>
            <a:ahLst/>
            <a:cxnLst/>
            <a:rect r="r" b="b" t="t" l="l"/>
            <a:pathLst>
              <a:path h="2686632" w="2686632">
                <a:moveTo>
                  <a:pt x="0" y="0"/>
                </a:moveTo>
                <a:lnTo>
                  <a:pt x="2686632" y="0"/>
                </a:lnTo>
                <a:lnTo>
                  <a:pt x="2686632" y="2686632"/>
                </a:lnTo>
                <a:lnTo>
                  <a:pt x="0" y="2686632"/>
                </a:lnTo>
                <a:lnTo>
                  <a:pt x="0" y="0"/>
                </a:lnTo>
                <a:close/>
              </a:path>
            </a:pathLst>
          </a:custGeom>
          <a:blipFill>
            <a:blip r:embed="rId2"/>
            <a:stretch>
              <a:fillRect l="-38799" t="0" r="-38799" b="0"/>
            </a:stretch>
          </a:blipFill>
        </p:spPr>
      </p:sp>
      <p:sp>
        <p:nvSpPr>
          <p:cNvPr name="Freeform 10" id="10"/>
          <p:cNvSpPr/>
          <p:nvPr/>
        </p:nvSpPr>
        <p:spPr>
          <a:xfrm flipH="false" flipV="false" rot="0">
            <a:off x="5973439" y="5693417"/>
            <a:ext cx="1938846" cy="2073502"/>
          </a:xfrm>
          <a:custGeom>
            <a:avLst/>
            <a:gdLst/>
            <a:ahLst/>
            <a:cxnLst/>
            <a:rect r="r" b="b" t="t" l="l"/>
            <a:pathLst>
              <a:path h="2073502" w="1938846">
                <a:moveTo>
                  <a:pt x="0" y="0"/>
                </a:moveTo>
                <a:lnTo>
                  <a:pt x="1938846" y="0"/>
                </a:lnTo>
                <a:lnTo>
                  <a:pt x="1938846" y="2073502"/>
                </a:lnTo>
                <a:lnTo>
                  <a:pt x="0" y="2073502"/>
                </a:lnTo>
                <a:lnTo>
                  <a:pt x="0" y="0"/>
                </a:lnTo>
                <a:close/>
              </a:path>
            </a:pathLst>
          </a:custGeom>
          <a:blipFill>
            <a:blip r:embed="rId3"/>
            <a:stretch>
              <a:fillRect l="0" t="0" r="0" b="0"/>
            </a:stretch>
          </a:blipFill>
        </p:spPr>
      </p:sp>
      <p:sp>
        <p:nvSpPr>
          <p:cNvPr name="Freeform 11" id="11"/>
          <p:cNvSpPr/>
          <p:nvPr/>
        </p:nvSpPr>
        <p:spPr>
          <a:xfrm flipH="false" flipV="false" rot="0">
            <a:off x="579954" y="2343549"/>
            <a:ext cx="1823209" cy="1823209"/>
          </a:xfrm>
          <a:custGeom>
            <a:avLst/>
            <a:gdLst/>
            <a:ahLst/>
            <a:cxnLst/>
            <a:rect r="r" b="b" t="t" l="l"/>
            <a:pathLst>
              <a:path h="1823209" w="1823209">
                <a:moveTo>
                  <a:pt x="0" y="0"/>
                </a:moveTo>
                <a:lnTo>
                  <a:pt x="1823209" y="0"/>
                </a:lnTo>
                <a:lnTo>
                  <a:pt x="1823209" y="1823209"/>
                </a:lnTo>
                <a:lnTo>
                  <a:pt x="0" y="1823209"/>
                </a:lnTo>
                <a:lnTo>
                  <a:pt x="0" y="0"/>
                </a:lnTo>
                <a:close/>
              </a:path>
            </a:pathLst>
          </a:custGeom>
          <a:blipFill>
            <a:blip r:embed="rId4"/>
            <a:stretch>
              <a:fillRect l="0" t="0" r="0" b="0"/>
            </a:stretch>
          </a:blipFill>
        </p:spPr>
      </p:sp>
      <p:sp>
        <p:nvSpPr>
          <p:cNvPr name="Freeform 12" id="12"/>
          <p:cNvSpPr/>
          <p:nvPr/>
        </p:nvSpPr>
        <p:spPr>
          <a:xfrm flipH="false" flipV="false" rot="0">
            <a:off x="9144000" y="5210694"/>
            <a:ext cx="2969558" cy="2969558"/>
          </a:xfrm>
          <a:custGeom>
            <a:avLst/>
            <a:gdLst/>
            <a:ahLst/>
            <a:cxnLst/>
            <a:rect r="r" b="b" t="t" l="l"/>
            <a:pathLst>
              <a:path h="2969558" w="2969558">
                <a:moveTo>
                  <a:pt x="0" y="0"/>
                </a:moveTo>
                <a:lnTo>
                  <a:pt x="2969558" y="0"/>
                </a:lnTo>
                <a:lnTo>
                  <a:pt x="2969558" y="2969557"/>
                </a:lnTo>
                <a:lnTo>
                  <a:pt x="0" y="2969557"/>
                </a:lnTo>
                <a:lnTo>
                  <a:pt x="0" y="0"/>
                </a:lnTo>
                <a:close/>
              </a:path>
            </a:pathLst>
          </a:custGeom>
          <a:blipFill>
            <a:blip r:embed="rId5"/>
            <a:stretch>
              <a:fillRect l="-22641" t="0" r="-22641" b="0"/>
            </a:stretch>
          </a:blipFill>
        </p:spPr>
      </p:sp>
      <p:sp>
        <p:nvSpPr>
          <p:cNvPr name="Freeform 13" id="13"/>
          <p:cNvSpPr/>
          <p:nvPr/>
        </p:nvSpPr>
        <p:spPr>
          <a:xfrm flipH="false" flipV="false" rot="0">
            <a:off x="13232779" y="5595544"/>
            <a:ext cx="2259527" cy="2029170"/>
          </a:xfrm>
          <a:custGeom>
            <a:avLst/>
            <a:gdLst/>
            <a:ahLst/>
            <a:cxnLst/>
            <a:rect r="r" b="b" t="t" l="l"/>
            <a:pathLst>
              <a:path h="2029170" w="2259527">
                <a:moveTo>
                  <a:pt x="0" y="0"/>
                </a:moveTo>
                <a:lnTo>
                  <a:pt x="2259526" y="0"/>
                </a:lnTo>
                <a:lnTo>
                  <a:pt x="2259526" y="2029170"/>
                </a:lnTo>
                <a:lnTo>
                  <a:pt x="0" y="2029170"/>
                </a:lnTo>
                <a:lnTo>
                  <a:pt x="0" y="0"/>
                </a:lnTo>
                <a:close/>
              </a:path>
            </a:pathLst>
          </a:custGeom>
          <a:blipFill>
            <a:blip r:embed="rId6"/>
            <a:stretch>
              <a:fillRect l="0" t="0" r="0" b="0"/>
            </a:stretch>
          </a:blipFill>
        </p:spPr>
      </p:sp>
      <p:sp>
        <p:nvSpPr>
          <p:cNvPr name="Freeform 14" id="14"/>
          <p:cNvSpPr/>
          <p:nvPr/>
        </p:nvSpPr>
        <p:spPr>
          <a:xfrm flipH="false" flipV="false" rot="0">
            <a:off x="2403163" y="5693417"/>
            <a:ext cx="2073502" cy="2073502"/>
          </a:xfrm>
          <a:custGeom>
            <a:avLst/>
            <a:gdLst/>
            <a:ahLst/>
            <a:cxnLst/>
            <a:rect r="r" b="b" t="t" l="l"/>
            <a:pathLst>
              <a:path h="2073502" w="2073502">
                <a:moveTo>
                  <a:pt x="0" y="0"/>
                </a:moveTo>
                <a:lnTo>
                  <a:pt x="2073502" y="0"/>
                </a:lnTo>
                <a:lnTo>
                  <a:pt x="2073502" y="2073502"/>
                </a:lnTo>
                <a:lnTo>
                  <a:pt x="0" y="2073502"/>
                </a:lnTo>
                <a:lnTo>
                  <a:pt x="0" y="0"/>
                </a:lnTo>
                <a:close/>
              </a:path>
            </a:pathLst>
          </a:custGeom>
          <a:blipFill>
            <a:blip r:embed="rId7"/>
            <a:stretch>
              <a:fillRect l="0" t="0" r="0" b="0"/>
            </a:stretch>
          </a:blipFill>
        </p:spPr>
      </p:sp>
      <p:sp>
        <p:nvSpPr>
          <p:cNvPr name="Freeform 15" id="15"/>
          <p:cNvSpPr/>
          <p:nvPr/>
        </p:nvSpPr>
        <p:spPr>
          <a:xfrm flipH="false" flipV="false" rot="0">
            <a:off x="11532846" y="2479116"/>
            <a:ext cx="2019109" cy="1766720"/>
          </a:xfrm>
          <a:custGeom>
            <a:avLst/>
            <a:gdLst/>
            <a:ahLst/>
            <a:cxnLst/>
            <a:rect r="r" b="b" t="t" l="l"/>
            <a:pathLst>
              <a:path h="1766720" w="2019109">
                <a:moveTo>
                  <a:pt x="0" y="0"/>
                </a:moveTo>
                <a:lnTo>
                  <a:pt x="2019109" y="0"/>
                </a:lnTo>
                <a:lnTo>
                  <a:pt x="2019109" y="1766720"/>
                </a:lnTo>
                <a:lnTo>
                  <a:pt x="0" y="1766720"/>
                </a:lnTo>
                <a:lnTo>
                  <a:pt x="0" y="0"/>
                </a:lnTo>
                <a:close/>
              </a:path>
            </a:pathLst>
          </a:custGeom>
          <a:blipFill>
            <a:blip r:embed="rId8"/>
            <a:stretch>
              <a:fillRect l="0" t="0" r="0" b="0"/>
            </a:stretch>
          </a:blipFill>
        </p:spPr>
      </p:sp>
      <p:sp>
        <p:nvSpPr>
          <p:cNvPr name="Freeform 16" id="16"/>
          <p:cNvSpPr/>
          <p:nvPr/>
        </p:nvSpPr>
        <p:spPr>
          <a:xfrm flipH="false" flipV="false" rot="0">
            <a:off x="4088098" y="2243418"/>
            <a:ext cx="2238116" cy="2238116"/>
          </a:xfrm>
          <a:custGeom>
            <a:avLst/>
            <a:gdLst/>
            <a:ahLst/>
            <a:cxnLst/>
            <a:rect r="r" b="b" t="t" l="l"/>
            <a:pathLst>
              <a:path h="2238116" w="2238116">
                <a:moveTo>
                  <a:pt x="0" y="0"/>
                </a:moveTo>
                <a:lnTo>
                  <a:pt x="2238116" y="0"/>
                </a:lnTo>
                <a:lnTo>
                  <a:pt x="2238116" y="2238116"/>
                </a:lnTo>
                <a:lnTo>
                  <a:pt x="0" y="2238116"/>
                </a:lnTo>
                <a:lnTo>
                  <a:pt x="0" y="0"/>
                </a:lnTo>
                <a:close/>
              </a:path>
            </a:pathLst>
          </a:custGeom>
          <a:blipFill>
            <a:blip r:embed="rId9"/>
            <a:stretch>
              <a:fillRect l="0" t="0" r="0" b="0"/>
            </a:stretch>
          </a:blipFill>
        </p:spPr>
      </p:sp>
      <p:sp>
        <p:nvSpPr>
          <p:cNvPr name="Freeform 17" id="17"/>
          <p:cNvSpPr/>
          <p:nvPr/>
        </p:nvSpPr>
        <p:spPr>
          <a:xfrm flipH="false" flipV="false" rot="0">
            <a:off x="8269679" y="2479116"/>
            <a:ext cx="1781752" cy="1781752"/>
          </a:xfrm>
          <a:custGeom>
            <a:avLst/>
            <a:gdLst/>
            <a:ahLst/>
            <a:cxnLst/>
            <a:rect r="r" b="b" t="t" l="l"/>
            <a:pathLst>
              <a:path h="1781752" w="1781752">
                <a:moveTo>
                  <a:pt x="0" y="0"/>
                </a:moveTo>
                <a:lnTo>
                  <a:pt x="1781752" y="0"/>
                </a:lnTo>
                <a:lnTo>
                  <a:pt x="1781752" y="1781752"/>
                </a:lnTo>
                <a:lnTo>
                  <a:pt x="0" y="1781752"/>
                </a:lnTo>
                <a:lnTo>
                  <a:pt x="0" y="0"/>
                </a:lnTo>
                <a:close/>
              </a:path>
            </a:pathLst>
          </a:custGeom>
          <a:blipFill>
            <a:blip r:embed="rId10"/>
            <a:stretch>
              <a:fillRect l="0" t="0" r="0" b="0"/>
            </a:stretch>
          </a:blipFill>
        </p:spPr>
      </p:sp>
      <p:sp>
        <p:nvSpPr>
          <p:cNvPr name="TextBox 18" id="18"/>
          <p:cNvSpPr txBox="true"/>
          <p:nvPr/>
        </p:nvSpPr>
        <p:spPr>
          <a:xfrm rot="0">
            <a:off x="5835216" y="9094153"/>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rPr>
              <a:t>04</a:t>
            </a:r>
          </a:p>
        </p:txBody>
      </p:sp>
      <p:sp>
        <p:nvSpPr>
          <p:cNvPr name="TextBox 19" id="19"/>
          <p:cNvSpPr txBox="true"/>
          <p:nvPr/>
        </p:nvSpPr>
        <p:spPr>
          <a:xfrm rot="0">
            <a:off x="3950565" y="351901"/>
            <a:ext cx="10847997" cy="1381125"/>
          </a:xfrm>
          <a:prstGeom prst="rect">
            <a:avLst/>
          </a:prstGeom>
        </p:spPr>
        <p:txBody>
          <a:bodyPr anchor="t" rtlCol="false" tIns="0" lIns="0" bIns="0" rIns="0">
            <a:spAutoFit/>
          </a:bodyPr>
          <a:lstStyle/>
          <a:p>
            <a:pPr algn="ctr" marL="0" indent="0" lvl="0">
              <a:lnSpc>
                <a:spcPts val="10800"/>
              </a:lnSpc>
              <a:spcBef>
                <a:spcPct val="0"/>
              </a:spcBef>
            </a:pPr>
            <a:r>
              <a:rPr lang="en-US" sz="9000">
                <a:solidFill>
                  <a:srgbClr val="271905"/>
                </a:solidFill>
                <a:latin typeface="Alice Bold"/>
              </a:rPr>
              <a:t>TECHNOLOGY USE </a:t>
            </a:r>
          </a:p>
        </p:txBody>
      </p:sp>
      <p:sp>
        <p:nvSpPr>
          <p:cNvPr name="TextBox 20" id="20"/>
          <p:cNvSpPr txBox="true"/>
          <p:nvPr/>
        </p:nvSpPr>
        <p:spPr>
          <a:xfrm rot="0">
            <a:off x="-185841" y="4280457"/>
            <a:ext cx="3354798" cy="491490"/>
          </a:xfrm>
          <a:prstGeom prst="rect">
            <a:avLst/>
          </a:prstGeom>
        </p:spPr>
        <p:txBody>
          <a:bodyPr anchor="t" rtlCol="false" tIns="0" lIns="0" bIns="0" rIns="0">
            <a:spAutoFit/>
          </a:bodyPr>
          <a:lstStyle/>
          <a:p>
            <a:pPr algn="ctr">
              <a:lnSpc>
                <a:spcPts val="3600"/>
              </a:lnSpc>
              <a:spcBef>
                <a:spcPct val="0"/>
              </a:spcBef>
            </a:pPr>
            <a:r>
              <a:rPr lang="en-US" sz="3600">
                <a:solidFill>
                  <a:srgbClr val="271905"/>
                </a:solidFill>
                <a:latin typeface="Alice Bold"/>
              </a:rPr>
              <a:t>React.js</a:t>
            </a:r>
          </a:p>
        </p:txBody>
      </p:sp>
      <p:sp>
        <p:nvSpPr>
          <p:cNvPr name="TextBox 21" id="21"/>
          <p:cNvSpPr txBox="true"/>
          <p:nvPr/>
        </p:nvSpPr>
        <p:spPr>
          <a:xfrm rot="0">
            <a:off x="3433466" y="4280457"/>
            <a:ext cx="3354798" cy="491490"/>
          </a:xfrm>
          <a:prstGeom prst="rect">
            <a:avLst/>
          </a:prstGeom>
        </p:spPr>
        <p:txBody>
          <a:bodyPr anchor="t" rtlCol="false" tIns="0" lIns="0" bIns="0" rIns="0">
            <a:spAutoFit/>
          </a:bodyPr>
          <a:lstStyle/>
          <a:p>
            <a:pPr algn="ctr">
              <a:lnSpc>
                <a:spcPts val="3600"/>
              </a:lnSpc>
              <a:spcBef>
                <a:spcPct val="0"/>
              </a:spcBef>
            </a:pPr>
            <a:r>
              <a:rPr lang="en-US" sz="3600">
                <a:solidFill>
                  <a:srgbClr val="271905"/>
                </a:solidFill>
                <a:latin typeface="Alice Bold"/>
              </a:rPr>
              <a:t>Tailwind CSS</a:t>
            </a:r>
          </a:p>
        </p:txBody>
      </p:sp>
      <p:sp>
        <p:nvSpPr>
          <p:cNvPr name="TextBox 22" id="22"/>
          <p:cNvSpPr txBox="true"/>
          <p:nvPr/>
        </p:nvSpPr>
        <p:spPr>
          <a:xfrm rot="0">
            <a:off x="7354914" y="4280457"/>
            <a:ext cx="3354798" cy="491490"/>
          </a:xfrm>
          <a:prstGeom prst="rect">
            <a:avLst/>
          </a:prstGeom>
        </p:spPr>
        <p:txBody>
          <a:bodyPr anchor="t" rtlCol="false" tIns="0" lIns="0" bIns="0" rIns="0">
            <a:spAutoFit/>
          </a:bodyPr>
          <a:lstStyle/>
          <a:p>
            <a:pPr algn="ctr">
              <a:lnSpc>
                <a:spcPts val="3600"/>
              </a:lnSpc>
              <a:spcBef>
                <a:spcPct val="0"/>
              </a:spcBef>
            </a:pPr>
            <a:r>
              <a:rPr lang="en-US" sz="3600">
                <a:solidFill>
                  <a:srgbClr val="271905"/>
                </a:solidFill>
                <a:latin typeface="Alice Bold"/>
              </a:rPr>
              <a:t>Flask</a:t>
            </a:r>
          </a:p>
        </p:txBody>
      </p:sp>
      <p:sp>
        <p:nvSpPr>
          <p:cNvPr name="TextBox 23" id="23"/>
          <p:cNvSpPr txBox="true"/>
          <p:nvPr/>
        </p:nvSpPr>
        <p:spPr>
          <a:xfrm rot="0">
            <a:off x="10865001" y="4302986"/>
            <a:ext cx="3354798" cy="491490"/>
          </a:xfrm>
          <a:prstGeom prst="rect">
            <a:avLst/>
          </a:prstGeom>
        </p:spPr>
        <p:txBody>
          <a:bodyPr anchor="t" rtlCol="false" tIns="0" lIns="0" bIns="0" rIns="0">
            <a:spAutoFit/>
          </a:bodyPr>
          <a:lstStyle/>
          <a:p>
            <a:pPr algn="ctr">
              <a:lnSpc>
                <a:spcPts val="3600"/>
              </a:lnSpc>
              <a:spcBef>
                <a:spcPct val="0"/>
              </a:spcBef>
            </a:pPr>
            <a:r>
              <a:rPr lang="en-US" sz="3600">
                <a:solidFill>
                  <a:srgbClr val="271905"/>
                </a:solidFill>
                <a:latin typeface="Alice Bold"/>
              </a:rPr>
              <a:t>Bun</a:t>
            </a:r>
          </a:p>
        </p:txBody>
      </p:sp>
      <p:sp>
        <p:nvSpPr>
          <p:cNvPr name="TextBox 24" id="24"/>
          <p:cNvSpPr txBox="true"/>
          <p:nvPr/>
        </p:nvSpPr>
        <p:spPr>
          <a:xfrm rot="0">
            <a:off x="14211831" y="4264364"/>
            <a:ext cx="3354798" cy="491490"/>
          </a:xfrm>
          <a:prstGeom prst="rect">
            <a:avLst/>
          </a:prstGeom>
        </p:spPr>
        <p:txBody>
          <a:bodyPr anchor="t" rtlCol="false" tIns="0" lIns="0" bIns="0" rIns="0">
            <a:spAutoFit/>
          </a:bodyPr>
          <a:lstStyle/>
          <a:p>
            <a:pPr algn="ctr">
              <a:lnSpc>
                <a:spcPts val="3600"/>
              </a:lnSpc>
              <a:spcBef>
                <a:spcPct val="0"/>
              </a:spcBef>
            </a:pPr>
            <a:r>
              <a:rPr lang="en-US" sz="3600">
                <a:solidFill>
                  <a:srgbClr val="271905"/>
                </a:solidFill>
                <a:latin typeface="Alice Bold"/>
              </a:rPr>
              <a:t>Open AI</a:t>
            </a:r>
          </a:p>
        </p:txBody>
      </p:sp>
      <p:sp>
        <p:nvSpPr>
          <p:cNvPr name="TextBox 25" id="25"/>
          <p:cNvSpPr txBox="true"/>
          <p:nvPr/>
        </p:nvSpPr>
        <p:spPr>
          <a:xfrm rot="0">
            <a:off x="1756067" y="8094303"/>
            <a:ext cx="3354798" cy="491490"/>
          </a:xfrm>
          <a:prstGeom prst="rect">
            <a:avLst/>
          </a:prstGeom>
        </p:spPr>
        <p:txBody>
          <a:bodyPr anchor="t" rtlCol="false" tIns="0" lIns="0" bIns="0" rIns="0">
            <a:spAutoFit/>
          </a:bodyPr>
          <a:lstStyle/>
          <a:p>
            <a:pPr algn="ctr">
              <a:lnSpc>
                <a:spcPts val="3600"/>
              </a:lnSpc>
              <a:spcBef>
                <a:spcPct val="0"/>
              </a:spcBef>
            </a:pPr>
            <a:r>
              <a:rPr lang="en-US" sz="3600">
                <a:solidFill>
                  <a:srgbClr val="271905"/>
                </a:solidFill>
                <a:latin typeface="Alice Bold"/>
              </a:rPr>
              <a:t>ASP.NET Core</a:t>
            </a:r>
          </a:p>
        </p:txBody>
      </p:sp>
      <p:sp>
        <p:nvSpPr>
          <p:cNvPr name="TextBox 26" id="26"/>
          <p:cNvSpPr txBox="true"/>
          <p:nvPr/>
        </p:nvSpPr>
        <p:spPr>
          <a:xfrm rot="0">
            <a:off x="5265463" y="8094303"/>
            <a:ext cx="3354798" cy="491490"/>
          </a:xfrm>
          <a:prstGeom prst="rect">
            <a:avLst/>
          </a:prstGeom>
        </p:spPr>
        <p:txBody>
          <a:bodyPr anchor="t" rtlCol="false" tIns="0" lIns="0" bIns="0" rIns="0">
            <a:spAutoFit/>
          </a:bodyPr>
          <a:lstStyle/>
          <a:p>
            <a:pPr algn="ctr">
              <a:lnSpc>
                <a:spcPts val="3600"/>
              </a:lnSpc>
              <a:spcBef>
                <a:spcPct val="0"/>
              </a:spcBef>
            </a:pPr>
            <a:r>
              <a:rPr lang="en-US" sz="3600">
                <a:solidFill>
                  <a:srgbClr val="271905"/>
                </a:solidFill>
                <a:latin typeface="Alice Bold"/>
              </a:rPr>
              <a:t>Tensorflow</a:t>
            </a:r>
          </a:p>
        </p:txBody>
      </p:sp>
      <p:sp>
        <p:nvSpPr>
          <p:cNvPr name="TextBox 27" id="27"/>
          <p:cNvSpPr txBox="true"/>
          <p:nvPr/>
        </p:nvSpPr>
        <p:spPr>
          <a:xfrm rot="0">
            <a:off x="8951380" y="8094303"/>
            <a:ext cx="3354798" cy="491490"/>
          </a:xfrm>
          <a:prstGeom prst="rect">
            <a:avLst/>
          </a:prstGeom>
        </p:spPr>
        <p:txBody>
          <a:bodyPr anchor="t" rtlCol="false" tIns="0" lIns="0" bIns="0" rIns="0">
            <a:spAutoFit/>
          </a:bodyPr>
          <a:lstStyle/>
          <a:p>
            <a:pPr algn="ctr">
              <a:lnSpc>
                <a:spcPts val="3600"/>
              </a:lnSpc>
              <a:spcBef>
                <a:spcPct val="0"/>
              </a:spcBef>
            </a:pPr>
            <a:r>
              <a:rPr lang="en-US" sz="3600">
                <a:solidFill>
                  <a:srgbClr val="271905"/>
                </a:solidFill>
                <a:latin typeface="Alice Bold"/>
              </a:rPr>
              <a:t>Scala</a:t>
            </a:r>
          </a:p>
        </p:txBody>
      </p:sp>
      <p:sp>
        <p:nvSpPr>
          <p:cNvPr name="TextBox 28" id="28"/>
          <p:cNvSpPr txBox="true"/>
          <p:nvPr/>
        </p:nvSpPr>
        <p:spPr>
          <a:xfrm rot="0">
            <a:off x="13121163" y="8094303"/>
            <a:ext cx="3354798" cy="491490"/>
          </a:xfrm>
          <a:prstGeom prst="rect">
            <a:avLst/>
          </a:prstGeom>
        </p:spPr>
        <p:txBody>
          <a:bodyPr anchor="t" rtlCol="false" tIns="0" lIns="0" bIns="0" rIns="0">
            <a:spAutoFit/>
          </a:bodyPr>
          <a:lstStyle/>
          <a:p>
            <a:pPr algn="ctr">
              <a:lnSpc>
                <a:spcPts val="3600"/>
              </a:lnSpc>
              <a:spcBef>
                <a:spcPct val="0"/>
              </a:spcBef>
            </a:pPr>
            <a:r>
              <a:rPr lang="en-US" sz="3600">
                <a:solidFill>
                  <a:srgbClr val="271905"/>
                </a:solidFill>
                <a:latin typeface="Alice Bold"/>
              </a:rPr>
              <a:t>Matlab</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4EADB"/>
        </a:solidFill>
      </p:bgPr>
    </p:bg>
    <p:spTree>
      <p:nvGrpSpPr>
        <p:cNvPr id="1" name=""/>
        <p:cNvGrpSpPr/>
        <p:nvPr/>
      </p:nvGrpSpPr>
      <p:grpSpPr>
        <a:xfrm>
          <a:off x="0" y="0"/>
          <a:ext cx="0" cy="0"/>
          <a:chOff x="0" y="0"/>
          <a:chExt cx="0" cy="0"/>
        </a:xfrm>
      </p:grpSpPr>
      <p:sp>
        <p:nvSpPr>
          <p:cNvPr name="TextBox 2" id="2"/>
          <p:cNvSpPr txBox="true"/>
          <p:nvPr/>
        </p:nvSpPr>
        <p:spPr>
          <a:xfrm rot="0">
            <a:off x="5835216" y="9094153"/>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rPr>
              <a:t>05</a:t>
            </a:r>
          </a:p>
        </p:txBody>
      </p:sp>
      <p:sp>
        <p:nvSpPr>
          <p:cNvPr name="AutoShape 3" id="3"/>
          <p:cNvSpPr/>
          <p:nvPr/>
        </p:nvSpPr>
        <p:spPr>
          <a:xfrm rot="0">
            <a:off x="58478" y="9258300"/>
            <a:ext cx="8507337" cy="0"/>
          </a:xfrm>
          <a:prstGeom prst="line">
            <a:avLst/>
          </a:prstGeom>
          <a:ln cap="flat" w="38100">
            <a:solidFill>
              <a:srgbClr val="967D55"/>
            </a:solidFill>
            <a:prstDash val="solid"/>
            <a:headEnd type="none" len="sm" w="sm"/>
            <a:tailEnd type="none" len="sm" w="sm"/>
          </a:ln>
        </p:spPr>
      </p:sp>
      <p:grpSp>
        <p:nvGrpSpPr>
          <p:cNvPr name="Group 4" id="4"/>
          <p:cNvGrpSpPr/>
          <p:nvPr/>
        </p:nvGrpSpPr>
        <p:grpSpPr>
          <a:xfrm rot="0">
            <a:off x="15600261" y="-1391341"/>
            <a:ext cx="4295670" cy="429567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498204" y="197627"/>
            <a:ext cx="14767305" cy="2409825"/>
          </a:xfrm>
          <a:prstGeom prst="rect">
            <a:avLst/>
          </a:prstGeom>
        </p:spPr>
        <p:txBody>
          <a:bodyPr anchor="t" rtlCol="false" tIns="0" lIns="0" bIns="0" rIns="0">
            <a:spAutoFit/>
          </a:bodyPr>
          <a:lstStyle/>
          <a:p>
            <a:pPr algn="ctr" marL="0" indent="0" lvl="0">
              <a:lnSpc>
                <a:spcPts val="9480"/>
              </a:lnSpc>
              <a:spcBef>
                <a:spcPct val="0"/>
              </a:spcBef>
            </a:pPr>
            <a:r>
              <a:rPr lang="en-US" sz="7900">
                <a:solidFill>
                  <a:srgbClr val="271905"/>
                </a:solidFill>
                <a:latin typeface="Alice Bold"/>
              </a:rPr>
              <a:t>WHAT OUR WEB PAGE IS ABOUT</a:t>
            </a:r>
          </a:p>
        </p:txBody>
      </p:sp>
      <p:sp>
        <p:nvSpPr>
          <p:cNvPr name="TextBox 8" id="8"/>
          <p:cNvSpPr txBox="true"/>
          <p:nvPr/>
        </p:nvSpPr>
        <p:spPr>
          <a:xfrm rot="0">
            <a:off x="600778" y="2975414"/>
            <a:ext cx="16562158" cy="5286374"/>
          </a:xfrm>
          <a:prstGeom prst="rect">
            <a:avLst/>
          </a:prstGeom>
        </p:spPr>
        <p:txBody>
          <a:bodyPr anchor="t" rtlCol="false" tIns="0" lIns="0" bIns="0" rIns="0">
            <a:spAutoFit/>
          </a:bodyPr>
          <a:lstStyle/>
          <a:p>
            <a:pPr algn="just" marL="647703" indent="-323852" lvl="1">
              <a:lnSpc>
                <a:spcPts val="4650"/>
              </a:lnSpc>
              <a:buFont typeface="Arial"/>
              <a:buChar char="•"/>
            </a:pPr>
            <a:r>
              <a:rPr lang="en-US" sz="3000">
                <a:solidFill>
                  <a:srgbClr val="271905"/>
                </a:solidFill>
                <a:latin typeface="Alice"/>
              </a:rPr>
              <a:t>Our website is all about GenForge – a fantastic project that brings the power of artificial intelligence (AI) into your hands. </a:t>
            </a:r>
          </a:p>
          <a:p>
            <a:pPr algn="just">
              <a:lnSpc>
                <a:spcPts val="4650"/>
              </a:lnSpc>
            </a:pPr>
          </a:p>
          <a:p>
            <a:pPr algn="just" marL="647703" indent="-323852" lvl="1">
              <a:lnSpc>
                <a:spcPts val="4650"/>
              </a:lnSpc>
              <a:buFont typeface="Arial"/>
              <a:buChar char="•"/>
            </a:pPr>
            <a:r>
              <a:rPr lang="en-US" sz="3000">
                <a:solidFill>
                  <a:srgbClr val="271905"/>
                </a:solidFill>
                <a:latin typeface="Alice"/>
              </a:rPr>
              <a:t>One of our tools, currently in action, focuses on room setup and decoration. By analyzing pictures of rooms, it suggests creative ways to enhance your living spaces. This is just the beginning – we have more tools in progress, each addressing unique tasks and scenarios.</a:t>
            </a:r>
          </a:p>
          <a:p>
            <a:pPr algn="just">
              <a:lnSpc>
                <a:spcPts val="4650"/>
              </a:lnSpc>
            </a:pPr>
          </a:p>
          <a:p>
            <a:pPr algn="just" marL="647703" indent="-323852" lvl="1">
              <a:lnSpc>
                <a:spcPts val="4650"/>
              </a:lnSpc>
              <a:buFont typeface="Arial"/>
              <a:buChar char="•"/>
            </a:pPr>
            <a:r>
              <a:rPr lang="en-US" sz="3000">
                <a:solidFill>
                  <a:srgbClr val="271905"/>
                </a:solidFill>
                <a:latin typeface="Alice"/>
              </a:rPr>
              <a:t>GenForge is always growing, and we're staying updated with the latest in smart tech, We've got more tools coming to add a bit of sparkle to your everyday experiences!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67D55"/>
        </a:solidFill>
      </p:bgPr>
    </p:bg>
    <p:spTree>
      <p:nvGrpSpPr>
        <p:cNvPr id="1" name=""/>
        <p:cNvGrpSpPr/>
        <p:nvPr/>
      </p:nvGrpSpPr>
      <p:grpSpPr>
        <a:xfrm>
          <a:off x="0" y="0"/>
          <a:ext cx="0" cy="0"/>
          <a:chOff x="0" y="0"/>
          <a:chExt cx="0" cy="0"/>
        </a:xfrm>
      </p:grpSpPr>
      <p:sp>
        <p:nvSpPr>
          <p:cNvPr name="TextBox 2" id="2"/>
          <p:cNvSpPr txBox="true"/>
          <p:nvPr/>
        </p:nvSpPr>
        <p:spPr>
          <a:xfrm rot="0">
            <a:off x="5835216" y="9536747"/>
            <a:ext cx="6617568" cy="375920"/>
          </a:xfrm>
          <a:prstGeom prst="rect">
            <a:avLst/>
          </a:prstGeom>
        </p:spPr>
        <p:txBody>
          <a:bodyPr anchor="t" rtlCol="false" tIns="0" lIns="0" bIns="0" rIns="0">
            <a:spAutoFit/>
          </a:bodyPr>
          <a:lstStyle/>
          <a:p>
            <a:pPr algn="ctr">
              <a:lnSpc>
                <a:spcPts val="2799"/>
              </a:lnSpc>
            </a:pPr>
            <a:r>
              <a:rPr lang="en-US" sz="2799">
                <a:solidFill>
                  <a:srgbClr val="F4EADB"/>
                </a:solidFill>
                <a:latin typeface="Alice"/>
              </a:rPr>
              <a:t>06</a:t>
            </a:r>
          </a:p>
        </p:txBody>
      </p:sp>
      <p:sp>
        <p:nvSpPr>
          <p:cNvPr name="AutoShape 3" id="3"/>
          <p:cNvSpPr/>
          <p:nvPr/>
        </p:nvSpPr>
        <p:spPr>
          <a:xfrm>
            <a:off x="-293986" y="9700895"/>
            <a:ext cx="8507337" cy="0"/>
          </a:xfrm>
          <a:prstGeom prst="line">
            <a:avLst/>
          </a:prstGeom>
          <a:ln cap="flat" w="38100">
            <a:solidFill>
              <a:srgbClr val="F4EADB"/>
            </a:solidFill>
            <a:prstDash val="solid"/>
            <a:headEnd type="none" len="sm" w="sm"/>
            <a:tailEnd type="none" len="sm" w="sm"/>
          </a:ln>
        </p:spPr>
      </p:sp>
      <p:grpSp>
        <p:nvGrpSpPr>
          <p:cNvPr name="Group 4" id="4"/>
          <p:cNvGrpSpPr/>
          <p:nvPr/>
        </p:nvGrpSpPr>
        <p:grpSpPr>
          <a:xfrm rot="0">
            <a:off x="-293986" y="-804768"/>
            <a:ext cx="2645371" cy="264537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863438" y="6066103"/>
            <a:ext cx="5167763" cy="3293354"/>
          </a:xfrm>
          <a:custGeom>
            <a:avLst/>
            <a:gdLst/>
            <a:ahLst/>
            <a:cxnLst/>
            <a:rect r="r" b="b" t="t" l="l"/>
            <a:pathLst>
              <a:path h="3293354" w="5167763">
                <a:moveTo>
                  <a:pt x="0" y="0"/>
                </a:moveTo>
                <a:lnTo>
                  <a:pt x="5167763" y="0"/>
                </a:lnTo>
                <a:lnTo>
                  <a:pt x="5167763" y="3293354"/>
                </a:lnTo>
                <a:lnTo>
                  <a:pt x="0" y="3293354"/>
                </a:lnTo>
                <a:lnTo>
                  <a:pt x="0" y="0"/>
                </a:lnTo>
                <a:close/>
              </a:path>
            </a:pathLst>
          </a:custGeom>
          <a:blipFill>
            <a:blip r:embed="rId2"/>
            <a:stretch>
              <a:fillRect l="0" t="0" r="0" b="0"/>
            </a:stretch>
          </a:blipFill>
        </p:spPr>
      </p:sp>
      <p:sp>
        <p:nvSpPr>
          <p:cNvPr name="Freeform 8" id="8"/>
          <p:cNvSpPr/>
          <p:nvPr/>
        </p:nvSpPr>
        <p:spPr>
          <a:xfrm flipH="false" flipV="false" rot="0">
            <a:off x="10147970" y="5951383"/>
            <a:ext cx="5188684" cy="3537739"/>
          </a:xfrm>
          <a:custGeom>
            <a:avLst/>
            <a:gdLst/>
            <a:ahLst/>
            <a:cxnLst/>
            <a:rect r="r" b="b" t="t" l="l"/>
            <a:pathLst>
              <a:path h="3537739" w="5188684">
                <a:moveTo>
                  <a:pt x="0" y="0"/>
                </a:moveTo>
                <a:lnTo>
                  <a:pt x="5188684" y="0"/>
                </a:lnTo>
                <a:lnTo>
                  <a:pt x="5188684" y="3537739"/>
                </a:lnTo>
                <a:lnTo>
                  <a:pt x="0" y="3537739"/>
                </a:lnTo>
                <a:lnTo>
                  <a:pt x="0" y="0"/>
                </a:lnTo>
                <a:close/>
              </a:path>
            </a:pathLst>
          </a:custGeom>
          <a:blipFill>
            <a:blip r:embed="rId3"/>
            <a:stretch>
              <a:fillRect l="0" t="0" r="0" b="0"/>
            </a:stretch>
          </a:blipFill>
        </p:spPr>
      </p:sp>
      <p:sp>
        <p:nvSpPr>
          <p:cNvPr name="TextBox 9" id="9"/>
          <p:cNvSpPr txBox="true"/>
          <p:nvPr/>
        </p:nvSpPr>
        <p:spPr>
          <a:xfrm rot="0">
            <a:off x="4447320" y="409575"/>
            <a:ext cx="10889334" cy="1314450"/>
          </a:xfrm>
          <a:prstGeom prst="rect">
            <a:avLst/>
          </a:prstGeom>
        </p:spPr>
        <p:txBody>
          <a:bodyPr anchor="t" rtlCol="false" tIns="0" lIns="0" bIns="0" rIns="0">
            <a:spAutoFit/>
          </a:bodyPr>
          <a:lstStyle/>
          <a:p>
            <a:pPr algn="ctr" marL="0" indent="0" lvl="0">
              <a:lnSpc>
                <a:spcPts val="10200"/>
              </a:lnSpc>
              <a:spcBef>
                <a:spcPct val="0"/>
              </a:spcBef>
            </a:pPr>
            <a:r>
              <a:rPr lang="en-US" sz="8500">
                <a:solidFill>
                  <a:srgbClr val="F4EADB"/>
                </a:solidFill>
                <a:latin typeface="Alice Bold"/>
              </a:rPr>
              <a:t>HOW IT IS WORKING </a:t>
            </a:r>
          </a:p>
        </p:txBody>
      </p:sp>
      <p:sp>
        <p:nvSpPr>
          <p:cNvPr name="TextBox 10" id="10"/>
          <p:cNvSpPr txBox="true"/>
          <p:nvPr/>
        </p:nvSpPr>
        <p:spPr>
          <a:xfrm rot="0">
            <a:off x="359490" y="2252066"/>
            <a:ext cx="17607120" cy="3569652"/>
          </a:xfrm>
          <a:prstGeom prst="rect">
            <a:avLst/>
          </a:prstGeom>
        </p:spPr>
        <p:txBody>
          <a:bodyPr anchor="t" rtlCol="false" tIns="0" lIns="0" bIns="0" rIns="0">
            <a:spAutoFit/>
          </a:bodyPr>
          <a:lstStyle/>
          <a:p>
            <a:pPr algn="just">
              <a:lnSpc>
                <a:spcPts val="4650"/>
              </a:lnSpc>
            </a:pPr>
            <a:r>
              <a:rPr lang="en-US" sz="3000">
                <a:solidFill>
                  <a:srgbClr val="EBD9BD"/>
                </a:solidFill>
                <a:latin typeface="Alice Bold"/>
              </a:rPr>
              <a:t>The backend of GenForge's room decoration project processes images in a sophisticated manner. Here's a simplified breakdown of the internal workings:</a:t>
            </a:r>
          </a:p>
          <a:p>
            <a:pPr algn="just">
              <a:lnSpc>
                <a:spcPts val="4650"/>
              </a:lnSpc>
            </a:pPr>
          </a:p>
          <a:p>
            <a:pPr algn="just">
              <a:lnSpc>
                <a:spcPts val="4805"/>
              </a:lnSpc>
            </a:pPr>
            <a:r>
              <a:rPr lang="en-US" sz="3100">
                <a:solidFill>
                  <a:srgbClr val="EBD9BD"/>
                </a:solidFill>
                <a:latin typeface="Alice Bold"/>
              </a:rPr>
              <a:t>Image Analysis:</a:t>
            </a:r>
            <a:r>
              <a:rPr lang="en-US" sz="3100">
                <a:solidFill>
                  <a:srgbClr val="EBD9BD"/>
                </a:solidFill>
                <a:latin typeface="Alice"/>
              </a:rPr>
              <a:t> When you upload a picture of your room, the backend utilizes advanced algorithms, possibly powered by technologies like OpenAI, to analyze the image. It identifies key elements such as furniture, colours, lighting, and overall layout.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EADB"/>
        </a:solidFill>
      </p:bgPr>
    </p:bg>
    <p:spTree>
      <p:nvGrpSpPr>
        <p:cNvPr id="1" name=""/>
        <p:cNvGrpSpPr/>
        <p:nvPr/>
      </p:nvGrpSpPr>
      <p:grpSpPr>
        <a:xfrm>
          <a:off x="0" y="0"/>
          <a:ext cx="0" cy="0"/>
          <a:chOff x="0" y="0"/>
          <a:chExt cx="0" cy="0"/>
        </a:xfrm>
      </p:grpSpPr>
      <p:sp>
        <p:nvSpPr>
          <p:cNvPr name="TextBox 2" id="2"/>
          <p:cNvSpPr txBox="true"/>
          <p:nvPr/>
        </p:nvSpPr>
        <p:spPr>
          <a:xfrm rot="0">
            <a:off x="5835216" y="9305925"/>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rPr>
              <a:t>07</a:t>
            </a:r>
          </a:p>
        </p:txBody>
      </p:sp>
      <p:grpSp>
        <p:nvGrpSpPr>
          <p:cNvPr name="Group 3" id="3"/>
          <p:cNvGrpSpPr/>
          <p:nvPr/>
        </p:nvGrpSpPr>
        <p:grpSpPr>
          <a:xfrm rot="0">
            <a:off x="16472008" y="-1815992"/>
            <a:ext cx="3631984" cy="36319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63492" y="9296400"/>
            <a:ext cx="2516197" cy="251619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a:off x="9780663" y="9489122"/>
            <a:ext cx="8507337" cy="0"/>
          </a:xfrm>
          <a:prstGeom prst="line">
            <a:avLst/>
          </a:prstGeom>
          <a:ln cap="flat" w="38100">
            <a:solidFill>
              <a:srgbClr val="967D55"/>
            </a:solidFill>
            <a:prstDash val="solid"/>
            <a:headEnd type="none" len="sm" w="sm"/>
            <a:tailEnd type="none" len="sm" w="sm"/>
          </a:ln>
        </p:spPr>
      </p:sp>
      <p:sp>
        <p:nvSpPr>
          <p:cNvPr name="Freeform 10" id="10"/>
          <p:cNvSpPr/>
          <p:nvPr/>
        </p:nvSpPr>
        <p:spPr>
          <a:xfrm flipH="false" flipV="false" rot="0">
            <a:off x="1104685" y="5445306"/>
            <a:ext cx="5550005" cy="3667144"/>
          </a:xfrm>
          <a:custGeom>
            <a:avLst/>
            <a:gdLst/>
            <a:ahLst/>
            <a:cxnLst/>
            <a:rect r="r" b="b" t="t" l="l"/>
            <a:pathLst>
              <a:path h="3667144" w="5550005">
                <a:moveTo>
                  <a:pt x="0" y="0"/>
                </a:moveTo>
                <a:lnTo>
                  <a:pt x="5550006" y="0"/>
                </a:lnTo>
                <a:lnTo>
                  <a:pt x="5550006" y="3667144"/>
                </a:lnTo>
                <a:lnTo>
                  <a:pt x="0" y="3667144"/>
                </a:lnTo>
                <a:lnTo>
                  <a:pt x="0" y="0"/>
                </a:lnTo>
                <a:close/>
              </a:path>
            </a:pathLst>
          </a:custGeom>
          <a:blipFill>
            <a:blip r:embed="rId2"/>
            <a:stretch>
              <a:fillRect l="0" t="0" r="0" b="0"/>
            </a:stretch>
          </a:blipFill>
        </p:spPr>
      </p:sp>
      <p:sp>
        <p:nvSpPr>
          <p:cNvPr name="Freeform 11" id="11"/>
          <p:cNvSpPr/>
          <p:nvPr/>
        </p:nvSpPr>
        <p:spPr>
          <a:xfrm flipH="false" flipV="false" rot="0">
            <a:off x="7592220" y="5482746"/>
            <a:ext cx="8879788" cy="3342392"/>
          </a:xfrm>
          <a:custGeom>
            <a:avLst/>
            <a:gdLst/>
            <a:ahLst/>
            <a:cxnLst/>
            <a:rect r="r" b="b" t="t" l="l"/>
            <a:pathLst>
              <a:path h="3342392" w="8879788">
                <a:moveTo>
                  <a:pt x="0" y="0"/>
                </a:moveTo>
                <a:lnTo>
                  <a:pt x="8879788" y="0"/>
                </a:lnTo>
                <a:lnTo>
                  <a:pt x="8879788" y="3342392"/>
                </a:lnTo>
                <a:lnTo>
                  <a:pt x="0" y="3342392"/>
                </a:lnTo>
                <a:lnTo>
                  <a:pt x="0" y="0"/>
                </a:lnTo>
                <a:close/>
              </a:path>
            </a:pathLst>
          </a:custGeom>
          <a:blipFill>
            <a:blip r:embed="rId3"/>
            <a:stretch>
              <a:fillRect l="0" t="0" r="0" b="0"/>
            </a:stretch>
          </a:blipFill>
        </p:spPr>
      </p:sp>
      <p:sp>
        <p:nvSpPr>
          <p:cNvPr name="TextBox 12" id="12"/>
          <p:cNvSpPr txBox="true"/>
          <p:nvPr/>
        </p:nvSpPr>
        <p:spPr>
          <a:xfrm rot="0">
            <a:off x="340440" y="408052"/>
            <a:ext cx="15772631" cy="4853304"/>
          </a:xfrm>
          <a:prstGeom prst="rect">
            <a:avLst/>
          </a:prstGeom>
        </p:spPr>
        <p:txBody>
          <a:bodyPr anchor="t" rtlCol="false" tIns="0" lIns="0" bIns="0" rIns="0">
            <a:spAutoFit/>
          </a:bodyPr>
          <a:lstStyle/>
          <a:p>
            <a:pPr algn="just">
              <a:lnSpc>
                <a:spcPts val="4805"/>
              </a:lnSpc>
            </a:pPr>
            <a:r>
              <a:rPr lang="en-US" sz="3100">
                <a:solidFill>
                  <a:srgbClr val="271905"/>
                </a:solidFill>
                <a:latin typeface="Alice Bold"/>
              </a:rPr>
              <a:t>Data Interpretation: </a:t>
            </a:r>
            <a:r>
              <a:rPr lang="en-US" sz="3100">
                <a:solidFill>
                  <a:srgbClr val="271905"/>
                </a:solidFill>
                <a:latin typeface="Alice"/>
              </a:rPr>
              <a:t>The system interprets the data gathered from the image, understanding the existing design and aesthetics of the room. It might recognize patterns, styles, and elements that define the room's visual appeal.</a:t>
            </a:r>
          </a:p>
          <a:p>
            <a:pPr algn="just">
              <a:lnSpc>
                <a:spcPts val="4805"/>
              </a:lnSpc>
            </a:pPr>
          </a:p>
          <a:p>
            <a:pPr algn="just">
              <a:lnSpc>
                <a:spcPts val="4805"/>
              </a:lnSpc>
            </a:pPr>
            <a:r>
              <a:rPr lang="en-US" sz="3100">
                <a:solidFill>
                  <a:srgbClr val="271905"/>
                </a:solidFill>
                <a:latin typeface="Alice Bold"/>
              </a:rPr>
              <a:t>Algorithmic Creativity:</a:t>
            </a:r>
            <a:r>
              <a:rPr lang="en-US" sz="3100">
                <a:solidFill>
                  <a:srgbClr val="271905"/>
                </a:solidFill>
                <a:latin typeface="Alice"/>
              </a:rPr>
              <a:t> Using a clever model, the backend employs algorithms to generate creative and personalized design suggestions. For bedrooms, it focuses on modern and professional styles. This involves recommending changes in furniture placement, color schemes, or additional decorative elements.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EADB"/>
        </a:solidFill>
      </p:bgPr>
    </p:bg>
    <p:spTree>
      <p:nvGrpSpPr>
        <p:cNvPr id="1" name=""/>
        <p:cNvGrpSpPr/>
        <p:nvPr/>
      </p:nvGrpSpPr>
      <p:grpSpPr>
        <a:xfrm>
          <a:off x="0" y="0"/>
          <a:ext cx="0" cy="0"/>
          <a:chOff x="0" y="0"/>
          <a:chExt cx="0" cy="0"/>
        </a:xfrm>
      </p:grpSpPr>
      <p:sp>
        <p:nvSpPr>
          <p:cNvPr name="TextBox 2" id="2"/>
          <p:cNvSpPr txBox="true"/>
          <p:nvPr/>
        </p:nvSpPr>
        <p:spPr>
          <a:xfrm rot="0">
            <a:off x="5835216" y="9286875"/>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rPr>
              <a:t>08</a:t>
            </a:r>
          </a:p>
        </p:txBody>
      </p:sp>
      <p:sp>
        <p:nvSpPr>
          <p:cNvPr name="AutoShape 3" id="3"/>
          <p:cNvSpPr/>
          <p:nvPr/>
        </p:nvSpPr>
        <p:spPr>
          <a:xfrm>
            <a:off x="9780663" y="9489122"/>
            <a:ext cx="8507337" cy="0"/>
          </a:xfrm>
          <a:prstGeom prst="line">
            <a:avLst/>
          </a:prstGeom>
          <a:ln cap="flat" w="38100">
            <a:solidFill>
              <a:srgbClr val="967D55"/>
            </a:solidFill>
            <a:prstDash val="solid"/>
            <a:headEnd type="none" len="sm" w="sm"/>
            <a:tailEnd type="none" len="sm" w="sm"/>
          </a:ln>
        </p:spPr>
      </p:sp>
      <p:sp>
        <p:nvSpPr>
          <p:cNvPr name="AutoShape 4" id="4"/>
          <p:cNvSpPr/>
          <p:nvPr/>
        </p:nvSpPr>
        <p:spPr>
          <a:xfrm>
            <a:off x="0" y="9451022"/>
            <a:ext cx="8507337" cy="0"/>
          </a:xfrm>
          <a:prstGeom prst="line">
            <a:avLst/>
          </a:prstGeom>
          <a:ln cap="flat" w="38100">
            <a:solidFill>
              <a:srgbClr val="967D55"/>
            </a:solidFill>
            <a:prstDash val="solid"/>
            <a:headEnd type="none" len="sm" w="sm"/>
            <a:tailEnd type="none" len="sm" w="sm"/>
          </a:ln>
        </p:spPr>
      </p:sp>
      <p:grpSp>
        <p:nvGrpSpPr>
          <p:cNvPr name="Group 5" id="5"/>
          <p:cNvGrpSpPr/>
          <p:nvPr/>
        </p:nvGrpSpPr>
        <p:grpSpPr>
          <a:xfrm rot="0">
            <a:off x="16484766" y="7356879"/>
            <a:ext cx="1549068" cy="154906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968950" y="-658426"/>
            <a:ext cx="5268290" cy="52682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5634141" y="3266178"/>
            <a:ext cx="6818643" cy="6011172"/>
          </a:xfrm>
          <a:custGeom>
            <a:avLst/>
            <a:gdLst/>
            <a:ahLst/>
            <a:cxnLst/>
            <a:rect r="r" b="b" t="t" l="l"/>
            <a:pathLst>
              <a:path h="6011172" w="6818643">
                <a:moveTo>
                  <a:pt x="0" y="0"/>
                </a:moveTo>
                <a:lnTo>
                  <a:pt x="6818643" y="0"/>
                </a:lnTo>
                <a:lnTo>
                  <a:pt x="6818643" y="6011172"/>
                </a:lnTo>
                <a:lnTo>
                  <a:pt x="0" y="6011172"/>
                </a:lnTo>
                <a:lnTo>
                  <a:pt x="0" y="0"/>
                </a:lnTo>
                <a:close/>
              </a:path>
            </a:pathLst>
          </a:custGeom>
          <a:blipFill>
            <a:blip r:embed="rId2"/>
            <a:stretch>
              <a:fillRect l="0" t="0" r="0" b="0"/>
            </a:stretch>
          </a:blipFill>
        </p:spPr>
      </p:sp>
      <p:sp>
        <p:nvSpPr>
          <p:cNvPr name="TextBox 12" id="12"/>
          <p:cNvSpPr txBox="true"/>
          <p:nvPr/>
        </p:nvSpPr>
        <p:spPr>
          <a:xfrm rot="0">
            <a:off x="1486669" y="711117"/>
            <a:ext cx="15772631" cy="2414904"/>
          </a:xfrm>
          <a:prstGeom prst="rect">
            <a:avLst/>
          </a:prstGeom>
        </p:spPr>
        <p:txBody>
          <a:bodyPr anchor="t" rtlCol="false" tIns="0" lIns="0" bIns="0" rIns="0">
            <a:spAutoFit/>
          </a:bodyPr>
          <a:lstStyle/>
          <a:p>
            <a:pPr algn="just">
              <a:lnSpc>
                <a:spcPts val="4805"/>
              </a:lnSpc>
            </a:pPr>
            <a:r>
              <a:rPr lang="en-US" sz="3100">
                <a:solidFill>
                  <a:srgbClr val="271905"/>
                </a:solidFill>
                <a:latin typeface="Alice Bold"/>
              </a:rPr>
              <a:t>Output Generation: </a:t>
            </a:r>
            <a:r>
              <a:rPr lang="en-US" sz="3100">
                <a:solidFill>
                  <a:srgbClr val="271905"/>
                </a:solidFill>
                <a:latin typeface="Alice"/>
              </a:rPr>
              <a:t>The final output is a set of suggestions to enhance the room's aesthetics. This could include recommendations for rearranging furniture, choosing complementary colours, or adding specific decor items. The output aims to provide practical and visually appealing ideas based on the AI's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DAF1_uQnOcM</dc:identifier>
  <dcterms:modified xsi:type="dcterms:W3CDTF">2011-08-01T06:04:30Z</dcterms:modified>
  <cp:revision>1</cp:revision>
  <dc:title>MAJOR PROJECT</dc:title>
</cp:coreProperties>
</file>